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7"/>
  </p:notesMasterIdLst>
  <p:sldIdLst>
    <p:sldId id="256" r:id="rId5"/>
    <p:sldId id="257" r:id="rId6"/>
    <p:sldId id="265" r:id="rId7"/>
    <p:sldId id="267" r:id="rId8"/>
    <p:sldId id="258" r:id="rId9"/>
    <p:sldId id="259" r:id="rId10"/>
    <p:sldId id="260" r:id="rId11"/>
    <p:sldId id="262" r:id="rId12"/>
    <p:sldId id="266" r:id="rId13"/>
    <p:sldId id="261" r:id="rId14"/>
    <p:sldId id="263" r:id="rId15"/>
    <p:sldId id="264"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2" d="100"/>
          <a:sy n="82" d="100"/>
        </p:scale>
        <p:origin x="4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CBBCB1-DD12-438E-AA39-CE6D226B5414}" type="doc">
      <dgm:prSet loTypeId="urn:microsoft.com/office/officeart/2018/2/layout/IconCircleList" loCatId="icon" qsTypeId="urn:microsoft.com/office/officeart/2005/8/quickstyle/simple1" qsCatId="simple" csTypeId="urn:microsoft.com/office/officeart/2018/5/colors/Iconchunking_neutralicon_colorful5" csCatId="colorful" phldr="1"/>
      <dgm:spPr/>
      <dgm:t>
        <a:bodyPr/>
        <a:lstStyle/>
        <a:p>
          <a:endParaRPr lang="en-US"/>
        </a:p>
      </dgm:t>
    </dgm:pt>
    <dgm:pt modelId="{5F0B5001-F06B-40F7-85D7-5361795E6128}">
      <dgm:prSet custT="1"/>
      <dgm:spPr/>
      <dgm:t>
        <a:bodyPr/>
        <a:lstStyle/>
        <a:p>
          <a:r>
            <a:rPr lang="fr-FR" sz="1600" dirty="0"/>
            <a:t>Le somnambulisme technologique (Margaret Lock) : « douter mais faire comme si »</a:t>
          </a:r>
          <a:br>
            <a:rPr lang="fr-FR" sz="1200" dirty="0"/>
          </a:br>
          <a:endParaRPr lang="en-US" sz="1200" dirty="0"/>
        </a:p>
      </dgm:t>
    </dgm:pt>
    <dgm:pt modelId="{8B55DEF1-E817-4223-B245-DC43634D2B74}" type="parTrans" cxnId="{1288BA1E-974B-4E78-950F-0461D9E762B4}">
      <dgm:prSet/>
      <dgm:spPr/>
      <dgm:t>
        <a:bodyPr/>
        <a:lstStyle/>
        <a:p>
          <a:endParaRPr lang="en-US"/>
        </a:p>
      </dgm:t>
    </dgm:pt>
    <dgm:pt modelId="{D61D5BD8-D5E2-4BF5-B91E-1E4209B53BB3}" type="sibTrans" cxnId="{1288BA1E-974B-4E78-950F-0461D9E762B4}">
      <dgm:prSet/>
      <dgm:spPr/>
      <dgm:t>
        <a:bodyPr/>
        <a:lstStyle/>
        <a:p>
          <a:endParaRPr lang="en-US"/>
        </a:p>
      </dgm:t>
    </dgm:pt>
    <dgm:pt modelId="{FFECB8EC-6CF0-4378-88E2-4D23BE3E7901}">
      <dgm:prSet custT="1"/>
      <dgm:spPr/>
      <dgm:t>
        <a:bodyPr/>
        <a:lstStyle/>
        <a:p>
          <a:r>
            <a:rPr lang="fr-FR" sz="1600" dirty="0"/>
            <a:t>Les produits d’e-santé mentale sont des dispositifs (Foucault, </a:t>
          </a:r>
          <a:r>
            <a:rPr lang="fr-FR" sz="1600" dirty="0" err="1"/>
            <a:t>Agambem</a:t>
          </a:r>
          <a:r>
            <a:rPr lang="fr-FR" sz="1600" dirty="0"/>
            <a:t>) car ils agissent (avec ou sans IA)</a:t>
          </a:r>
          <a:endParaRPr lang="fr-FR" sz="1200" dirty="0"/>
        </a:p>
        <a:p>
          <a:r>
            <a:rPr lang="fr-FR" sz="1200" dirty="0"/>
            <a:t>« […] j’appellerai dispositif tout ce qui a, d’une manière ou d’une autre, la capacité de capturer, d’orienter, de déterminer, d’intercepter, de modeler, de contrôler et d’assurer les gestes, les conduites, les opinions et les discours des êtres vivants. » (</a:t>
          </a:r>
          <a:r>
            <a:rPr lang="fr-FR" sz="1200" dirty="0" err="1"/>
            <a:t>Agamben</a:t>
          </a:r>
          <a:r>
            <a:rPr lang="fr-FR" sz="1200" dirty="0"/>
            <a:t> 2007, 30)</a:t>
          </a:r>
          <a:endParaRPr lang="en-US" sz="1200" dirty="0"/>
        </a:p>
      </dgm:t>
    </dgm:pt>
    <dgm:pt modelId="{22675B0F-0306-49B6-8CF4-DF05867A219E}" type="parTrans" cxnId="{17C25790-8176-4524-B191-5811C96D38A0}">
      <dgm:prSet/>
      <dgm:spPr/>
      <dgm:t>
        <a:bodyPr/>
        <a:lstStyle/>
        <a:p>
          <a:endParaRPr lang="en-US"/>
        </a:p>
      </dgm:t>
    </dgm:pt>
    <dgm:pt modelId="{EE309FB5-76A4-4B7D-9295-16301F699676}" type="sibTrans" cxnId="{17C25790-8176-4524-B191-5811C96D38A0}">
      <dgm:prSet/>
      <dgm:spPr/>
      <dgm:t>
        <a:bodyPr/>
        <a:lstStyle/>
        <a:p>
          <a:endParaRPr lang="en-US"/>
        </a:p>
      </dgm:t>
    </dgm:pt>
    <dgm:pt modelId="{85DE8D01-B21F-42F6-8956-33F43E8A3C00}">
      <dgm:prSet custT="1"/>
      <dgm:spPr/>
      <dgm:t>
        <a:bodyPr/>
        <a:lstStyle/>
        <a:p>
          <a:r>
            <a:rPr lang="fr-FR" sz="1600" dirty="0"/>
            <a:t>La citadelle cyborg (Downey, </a:t>
          </a:r>
          <a:r>
            <a:rPr lang="fr-FR" sz="1600" dirty="0" err="1"/>
            <a:t>Dumit</a:t>
          </a:r>
          <a:r>
            <a:rPr lang="fr-FR" sz="1600" dirty="0"/>
            <a:t>, </a:t>
          </a:r>
          <a:r>
            <a:rPr lang="fr-FR" sz="1600" dirty="0" err="1"/>
            <a:t>Harraway</a:t>
          </a:r>
          <a:r>
            <a:rPr lang="fr-FR" sz="1600" dirty="0"/>
            <a:t>, …)</a:t>
          </a:r>
        </a:p>
        <a:p>
          <a:endParaRPr lang="fr-FR" sz="1600" dirty="0"/>
        </a:p>
        <a:p>
          <a:r>
            <a:rPr lang="fr-FR" sz="1600" dirty="0"/>
            <a:t>L’e-santé mentale assemble des humains et machine. </a:t>
          </a:r>
        </a:p>
        <a:p>
          <a:r>
            <a:rPr lang="fr-FR" sz="1600" dirty="0"/>
            <a:t>Les dispositifs sont conçus dans des citadelles </a:t>
          </a:r>
          <a:br>
            <a:rPr lang="fr-FR" sz="1600" dirty="0"/>
          </a:br>
          <a:endParaRPr lang="en-US" sz="1600" dirty="0"/>
        </a:p>
      </dgm:t>
    </dgm:pt>
    <dgm:pt modelId="{4900A914-5C1D-49EC-AE88-8A1B6B9691CC}" type="parTrans" cxnId="{62902D3D-FB36-46FF-9299-17BE7C082691}">
      <dgm:prSet/>
      <dgm:spPr/>
      <dgm:t>
        <a:bodyPr/>
        <a:lstStyle/>
        <a:p>
          <a:endParaRPr lang="en-US"/>
        </a:p>
      </dgm:t>
    </dgm:pt>
    <dgm:pt modelId="{777068B1-CA18-4DB2-B2CC-405044F1C27B}" type="sibTrans" cxnId="{62902D3D-FB36-46FF-9299-17BE7C082691}">
      <dgm:prSet/>
      <dgm:spPr/>
      <dgm:t>
        <a:bodyPr/>
        <a:lstStyle/>
        <a:p>
          <a:endParaRPr lang="en-US"/>
        </a:p>
      </dgm:t>
    </dgm:pt>
    <dgm:pt modelId="{6342FB93-AEB8-4717-95FC-EDC66C667021}">
      <dgm:prSet custT="1"/>
      <dgm:spPr/>
      <dgm:t>
        <a:bodyPr/>
        <a:lstStyle/>
        <a:p>
          <a:r>
            <a:rPr lang="fr-FR" sz="1600" dirty="0"/>
            <a:t>Zoe et Bios, la vie biologique et sociale (</a:t>
          </a:r>
          <a:r>
            <a:rPr lang="fr-FR" sz="1600" dirty="0" err="1"/>
            <a:t>Agambem</a:t>
          </a:r>
          <a:r>
            <a:rPr lang="fr-FR" sz="1600" dirty="0"/>
            <a:t>)</a:t>
          </a:r>
          <a:endParaRPr lang="en-US" sz="1600" dirty="0"/>
        </a:p>
      </dgm:t>
    </dgm:pt>
    <dgm:pt modelId="{5D61FA44-7072-451F-B364-94E28EA9BFC9}" type="parTrans" cxnId="{B5DB1E8E-8FCC-428D-8FB1-0FB81F3E64FA}">
      <dgm:prSet/>
      <dgm:spPr/>
      <dgm:t>
        <a:bodyPr/>
        <a:lstStyle/>
        <a:p>
          <a:endParaRPr lang="en-US"/>
        </a:p>
      </dgm:t>
    </dgm:pt>
    <dgm:pt modelId="{C990AF6C-7866-445B-B494-2DA9E7C10FFA}" type="sibTrans" cxnId="{B5DB1E8E-8FCC-428D-8FB1-0FB81F3E64FA}">
      <dgm:prSet/>
      <dgm:spPr/>
      <dgm:t>
        <a:bodyPr/>
        <a:lstStyle/>
        <a:p>
          <a:endParaRPr lang="en-US"/>
        </a:p>
      </dgm:t>
    </dgm:pt>
    <dgm:pt modelId="{95F9894F-4679-4BC0-8453-D95F1617274C}" type="pres">
      <dgm:prSet presAssocID="{1CCBBCB1-DD12-438E-AA39-CE6D226B5414}" presName="root" presStyleCnt="0">
        <dgm:presLayoutVars>
          <dgm:dir/>
          <dgm:resizeHandles val="exact"/>
        </dgm:presLayoutVars>
      </dgm:prSet>
      <dgm:spPr/>
    </dgm:pt>
    <dgm:pt modelId="{0D6D1CFE-0AD3-4BEA-B032-1BD9A0DD076D}" type="pres">
      <dgm:prSet presAssocID="{1CCBBCB1-DD12-438E-AA39-CE6D226B5414}" presName="container" presStyleCnt="0">
        <dgm:presLayoutVars>
          <dgm:dir/>
          <dgm:resizeHandles val="exact"/>
        </dgm:presLayoutVars>
      </dgm:prSet>
      <dgm:spPr/>
    </dgm:pt>
    <dgm:pt modelId="{B8B2E680-F151-4E3A-AD99-5027783848CD}" type="pres">
      <dgm:prSet presAssocID="{5F0B5001-F06B-40F7-85D7-5361795E6128}" presName="compNode" presStyleCnt="0"/>
      <dgm:spPr/>
    </dgm:pt>
    <dgm:pt modelId="{3C0C9F81-8E09-452A-8089-C43F2026C6F6}" type="pres">
      <dgm:prSet presAssocID="{5F0B5001-F06B-40F7-85D7-5361795E6128}" presName="iconBgRect" presStyleLbl="bgShp" presStyleIdx="0" presStyleCnt="4"/>
      <dgm:spPr/>
    </dgm:pt>
    <dgm:pt modelId="{96182861-7195-4BB6-A7F1-F7A263780AC1}" type="pres">
      <dgm:prSet presAssocID="{5F0B5001-F06B-40F7-85D7-5361795E612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errou"/>
        </a:ext>
      </dgm:extLst>
    </dgm:pt>
    <dgm:pt modelId="{088D47CD-F492-4AFD-A95B-97782B652CC7}" type="pres">
      <dgm:prSet presAssocID="{5F0B5001-F06B-40F7-85D7-5361795E6128}" presName="spaceRect" presStyleCnt="0"/>
      <dgm:spPr/>
    </dgm:pt>
    <dgm:pt modelId="{D6274072-9283-4550-86D8-6F149DBF38E0}" type="pres">
      <dgm:prSet presAssocID="{5F0B5001-F06B-40F7-85D7-5361795E6128}" presName="textRect" presStyleLbl="revTx" presStyleIdx="0" presStyleCnt="4">
        <dgm:presLayoutVars>
          <dgm:chMax val="1"/>
          <dgm:chPref val="1"/>
        </dgm:presLayoutVars>
      </dgm:prSet>
      <dgm:spPr/>
    </dgm:pt>
    <dgm:pt modelId="{0FBD76D5-F46A-4E24-B358-6A22F1DB6EBD}" type="pres">
      <dgm:prSet presAssocID="{D61D5BD8-D5E2-4BF5-B91E-1E4209B53BB3}" presName="sibTrans" presStyleLbl="sibTrans2D1" presStyleIdx="0" presStyleCnt="0"/>
      <dgm:spPr/>
    </dgm:pt>
    <dgm:pt modelId="{88531E2E-E452-40C4-AB78-C2DE034981EE}" type="pres">
      <dgm:prSet presAssocID="{FFECB8EC-6CF0-4378-88E2-4D23BE3E7901}" presName="compNode" presStyleCnt="0"/>
      <dgm:spPr/>
    </dgm:pt>
    <dgm:pt modelId="{45F4B7BB-0D52-4026-8B78-7EEAB04A5A78}" type="pres">
      <dgm:prSet presAssocID="{FFECB8EC-6CF0-4378-88E2-4D23BE3E7901}" presName="iconBgRect" presStyleLbl="bgShp" presStyleIdx="1" presStyleCnt="4"/>
      <dgm:spPr/>
    </dgm:pt>
    <dgm:pt modelId="{3ABE19E9-BB06-4BC5-A7CB-C173E4C63948}" type="pres">
      <dgm:prSet presAssocID="{FFECB8EC-6CF0-4378-88E2-4D23BE3E790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920F2C5E-A0FE-4647-A2D6-2760A57050E3}" type="pres">
      <dgm:prSet presAssocID="{FFECB8EC-6CF0-4378-88E2-4D23BE3E7901}" presName="spaceRect" presStyleCnt="0"/>
      <dgm:spPr/>
    </dgm:pt>
    <dgm:pt modelId="{8A54C60E-398F-4F22-86AD-8DB388595758}" type="pres">
      <dgm:prSet presAssocID="{FFECB8EC-6CF0-4378-88E2-4D23BE3E7901}" presName="textRect" presStyleLbl="revTx" presStyleIdx="1" presStyleCnt="4">
        <dgm:presLayoutVars>
          <dgm:chMax val="1"/>
          <dgm:chPref val="1"/>
        </dgm:presLayoutVars>
      </dgm:prSet>
      <dgm:spPr/>
    </dgm:pt>
    <dgm:pt modelId="{3C35F927-4AB8-49CD-B411-F9E625609992}" type="pres">
      <dgm:prSet presAssocID="{EE309FB5-76A4-4B7D-9295-16301F699676}" presName="sibTrans" presStyleLbl="sibTrans2D1" presStyleIdx="0" presStyleCnt="0"/>
      <dgm:spPr/>
    </dgm:pt>
    <dgm:pt modelId="{62A7B0E9-62E8-4D27-8A10-BCDF4E0C39C1}" type="pres">
      <dgm:prSet presAssocID="{85DE8D01-B21F-42F6-8956-33F43E8A3C00}" presName="compNode" presStyleCnt="0"/>
      <dgm:spPr/>
    </dgm:pt>
    <dgm:pt modelId="{26E26B30-7FC9-4B2D-80FC-252F6D522C40}" type="pres">
      <dgm:prSet presAssocID="{85DE8D01-B21F-42F6-8956-33F43E8A3C00}" presName="iconBgRect" presStyleLbl="bgShp" presStyleIdx="2" presStyleCnt="4"/>
      <dgm:spPr/>
    </dgm:pt>
    <dgm:pt modelId="{7B5C8AC6-6C47-4FA3-B731-20D332034F8A}" type="pres">
      <dgm:prSet presAssocID="{85DE8D01-B21F-42F6-8956-33F43E8A3C0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stle scene"/>
        </a:ext>
      </dgm:extLst>
    </dgm:pt>
    <dgm:pt modelId="{F214007C-B48A-4CB8-820A-B23D44FB67F7}" type="pres">
      <dgm:prSet presAssocID="{85DE8D01-B21F-42F6-8956-33F43E8A3C00}" presName="spaceRect" presStyleCnt="0"/>
      <dgm:spPr/>
    </dgm:pt>
    <dgm:pt modelId="{F219137D-338C-40FC-829C-151E39E843C9}" type="pres">
      <dgm:prSet presAssocID="{85DE8D01-B21F-42F6-8956-33F43E8A3C00}" presName="textRect" presStyleLbl="revTx" presStyleIdx="2" presStyleCnt="4">
        <dgm:presLayoutVars>
          <dgm:chMax val="1"/>
          <dgm:chPref val="1"/>
        </dgm:presLayoutVars>
      </dgm:prSet>
      <dgm:spPr/>
    </dgm:pt>
    <dgm:pt modelId="{3EEF9FB7-0730-407A-A07A-D62E2609FD98}" type="pres">
      <dgm:prSet presAssocID="{777068B1-CA18-4DB2-B2CC-405044F1C27B}" presName="sibTrans" presStyleLbl="sibTrans2D1" presStyleIdx="0" presStyleCnt="0"/>
      <dgm:spPr/>
    </dgm:pt>
    <dgm:pt modelId="{AC4CF899-BCFD-4ED1-BB31-B2D8CBFF8CC3}" type="pres">
      <dgm:prSet presAssocID="{6342FB93-AEB8-4717-95FC-EDC66C667021}" presName="compNode" presStyleCnt="0"/>
      <dgm:spPr/>
    </dgm:pt>
    <dgm:pt modelId="{931C7460-1F34-4602-B891-F18DFBD77651}" type="pres">
      <dgm:prSet presAssocID="{6342FB93-AEB8-4717-95FC-EDC66C667021}" presName="iconBgRect" presStyleLbl="bgShp" presStyleIdx="3" presStyleCnt="4"/>
      <dgm:spPr/>
    </dgm:pt>
    <dgm:pt modelId="{5E19DA27-5E77-44DD-90A6-330F82BA505C}" type="pres">
      <dgm:prSet presAssocID="{6342FB93-AEB8-4717-95FC-EDC66C66702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enouille"/>
        </a:ext>
      </dgm:extLst>
    </dgm:pt>
    <dgm:pt modelId="{DE5BD45C-05B9-454F-B137-35F20FB942A0}" type="pres">
      <dgm:prSet presAssocID="{6342FB93-AEB8-4717-95FC-EDC66C667021}" presName="spaceRect" presStyleCnt="0"/>
      <dgm:spPr/>
    </dgm:pt>
    <dgm:pt modelId="{0EA3A8D0-6822-43F3-8859-185AA577783E}" type="pres">
      <dgm:prSet presAssocID="{6342FB93-AEB8-4717-95FC-EDC66C667021}" presName="textRect" presStyleLbl="revTx" presStyleIdx="3" presStyleCnt="4">
        <dgm:presLayoutVars>
          <dgm:chMax val="1"/>
          <dgm:chPref val="1"/>
        </dgm:presLayoutVars>
      </dgm:prSet>
      <dgm:spPr/>
    </dgm:pt>
  </dgm:ptLst>
  <dgm:cxnLst>
    <dgm:cxn modelId="{BDA76D15-3F53-46C4-9D93-8F18A7A66367}" type="presOf" srcId="{85DE8D01-B21F-42F6-8956-33F43E8A3C00}" destId="{F219137D-338C-40FC-829C-151E39E843C9}" srcOrd="0" destOrd="0" presId="urn:microsoft.com/office/officeart/2018/2/layout/IconCircleList"/>
    <dgm:cxn modelId="{2006D91D-6D8F-4505-AFC1-2EAD3D83BFC0}" type="presOf" srcId="{D61D5BD8-D5E2-4BF5-B91E-1E4209B53BB3}" destId="{0FBD76D5-F46A-4E24-B358-6A22F1DB6EBD}" srcOrd="0" destOrd="0" presId="urn:microsoft.com/office/officeart/2018/2/layout/IconCircleList"/>
    <dgm:cxn modelId="{1288BA1E-974B-4E78-950F-0461D9E762B4}" srcId="{1CCBBCB1-DD12-438E-AA39-CE6D226B5414}" destId="{5F0B5001-F06B-40F7-85D7-5361795E6128}" srcOrd="0" destOrd="0" parTransId="{8B55DEF1-E817-4223-B245-DC43634D2B74}" sibTransId="{D61D5BD8-D5E2-4BF5-B91E-1E4209B53BB3}"/>
    <dgm:cxn modelId="{88A5CF1E-30C1-4648-BCE4-DD10EC8A0CFE}" type="presOf" srcId="{6342FB93-AEB8-4717-95FC-EDC66C667021}" destId="{0EA3A8D0-6822-43F3-8859-185AA577783E}" srcOrd="0" destOrd="0" presId="urn:microsoft.com/office/officeart/2018/2/layout/IconCircleList"/>
    <dgm:cxn modelId="{B9CE4B33-B392-4A43-9D17-65E5B2921469}" type="presOf" srcId="{777068B1-CA18-4DB2-B2CC-405044F1C27B}" destId="{3EEF9FB7-0730-407A-A07A-D62E2609FD98}" srcOrd="0" destOrd="0" presId="urn:microsoft.com/office/officeart/2018/2/layout/IconCircleList"/>
    <dgm:cxn modelId="{62902D3D-FB36-46FF-9299-17BE7C082691}" srcId="{1CCBBCB1-DD12-438E-AA39-CE6D226B5414}" destId="{85DE8D01-B21F-42F6-8956-33F43E8A3C00}" srcOrd="2" destOrd="0" parTransId="{4900A914-5C1D-49EC-AE88-8A1B6B9691CC}" sibTransId="{777068B1-CA18-4DB2-B2CC-405044F1C27B}"/>
    <dgm:cxn modelId="{A48D333F-8689-490B-9186-9917CC91A6B8}" type="presOf" srcId="{FFECB8EC-6CF0-4378-88E2-4D23BE3E7901}" destId="{8A54C60E-398F-4F22-86AD-8DB388595758}" srcOrd="0" destOrd="0" presId="urn:microsoft.com/office/officeart/2018/2/layout/IconCircleList"/>
    <dgm:cxn modelId="{293F3744-DD40-4514-A92D-6A6E77E2912D}" type="presOf" srcId="{1CCBBCB1-DD12-438E-AA39-CE6D226B5414}" destId="{95F9894F-4679-4BC0-8453-D95F1617274C}" srcOrd="0" destOrd="0" presId="urn:microsoft.com/office/officeart/2018/2/layout/IconCircleList"/>
    <dgm:cxn modelId="{9FAF2853-E526-4BCA-AB41-6AA6F17D7D4F}" type="presOf" srcId="{5F0B5001-F06B-40F7-85D7-5361795E6128}" destId="{D6274072-9283-4550-86D8-6F149DBF38E0}" srcOrd="0" destOrd="0" presId="urn:microsoft.com/office/officeart/2018/2/layout/IconCircleList"/>
    <dgm:cxn modelId="{B5DB1E8E-8FCC-428D-8FB1-0FB81F3E64FA}" srcId="{1CCBBCB1-DD12-438E-AA39-CE6D226B5414}" destId="{6342FB93-AEB8-4717-95FC-EDC66C667021}" srcOrd="3" destOrd="0" parTransId="{5D61FA44-7072-451F-B364-94E28EA9BFC9}" sibTransId="{C990AF6C-7866-445B-B494-2DA9E7C10FFA}"/>
    <dgm:cxn modelId="{17C25790-8176-4524-B191-5811C96D38A0}" srcId="{1CCBBCB1-DD12-438E-AA39-CE6D226B5414}" destId="{FFECB8EC-6CF0-4378-88E2-4D23BE3E7901}" srcOrd="1" destOrd="0" parTransId="{22675B0F-0306-49B6-8CF4-DF05867A219E}" sibTransId="{EE309FB5-76A4-4B7D-9295-16301F699676}"/>
    <dgm:cxn modelId="{3269D4C7-6080-46BE-ADE3-6491B9B024D5}" type="presOf" srcId="{EE309FB5-76A4-4B7D-9295-16301F699676}" destId="{3C35F927-4AB8-49CD-B411-F9E625609992}" srcOrd="0" destOrd="0" presId="urn:microsoft.com/office/officeart/2018/2/layout/IconCircleList"/>
    <dgm:cxn modelId="{70654B60-6051-4E11-90AE-13D33D6271F0}" type="presParOf" srcId="{95F9894F-4679-4BC0-8453-D95F1617274C}" destId="{0D6D1CFE-0AD3-4BEA-B032-1BD9A0DD076D}" srcOrd="0" destOrd="0" presId="urn:microsoft.com/office/officeart/2018/2/layout/IconCircleList"/>
    <dgm:cxn modelId="{151CEFE4-E665-4B12-BA68-EDE6D4D32F0B}" type="presParOf" srcId="{0D6D1CFE-0AD3-4BEA-B032-1BD9A0DD076D}" destId="{B8B2E680-F151-4E3A-AD99-5027783848CD}" srcOrd="0" destOrd="0" presId="urn:microsoft.com/office/officeart/2018/2/layout/IconCircleList"/>
    <dgm:cxn modelId="{A47DCEC5-1F1A-4129-9ADA-E239D55A4D14}" type="presParOf" srcId="{B8B2E680-F151-4E3A-AD99-5027783848CD}" destId="{3C0C9F81-8E09-452A-8089-C43F2026C6F6}" srcOrd="0" destOrd="0" presId="urn:microsoft.com/office/officeart/2018/2/layout/IconCircleList"/>
    <dgm:cxn modelId="{DE47FCED-4F2F-4401-8E87-46F01606538D}" type="presParOf" srcId="{B8B2E680-F151-4E3A-AD99-5027783848CD}" destId="{96182861-7195-4BB6-A7F1-F7A263780AC1}" srcOrd="1" destOrd="0" presId="urn:microsoft.com/office/officeart/2018/2/layout/IconCircleList"/>
    <dgm:cxn modelId="{B719A05D-1859-4414-A5F4-1E671C9562DE}" type="presParOf" srcId="{B8B2E680-F151-4E3A-AD99-5027783848CD}" destId="{088D47CD-F492-4AFD-A95B-97782B652CC7}" srcOrd="2" destOrd="0" presId="urn:microsoft.com/office/officeart/2018/2/layout/IconCircleList"/>
    <dgm:cxn modelId="{53490DA5-47A2-4356-A906-8CF6D353BD40}" type="presParOf" srcId="{B8B2E680-F151-4E3A-AD99-5027783848CD}" destId="{D6274072-9283-4550-86D8-6F149DBF38E0}" srcOrd="3" destOrd="0" presId="urn:microsoft.com/office/officeart/2018/2/layout/IconCircleList"/>
    <dgm:cxn modelId="{789C53BF-07D5-4158-AB1D-9303181462C9}" type="presParOf" srcId="{0D6D1CFE-0AD3-4BEA-B032-1BD9A0DD076D}" destId="{0FBD76D5-F46A-4E24-B358-6A22F1DB6EBD}" srcOrd="1" destOrd="0" presId="urn:microsoft.com/office/officeart/2018/2/layout/IconCircleList"/>
    <dgm:cxn modelId="{3892AB58-D57D-413F-B2E0-0C5458372F1F}" type="presParOf" srcId="{0D6D1CFE-0AD3-4BEA-B032-1BD9A0DD076D}" destId="{88531E2E-E452-40C4-AB78-C2DE034981EE}" srcOrd="2" destOrd="0" presId="urn:microsoft.com/office/officeart/2018/2/layout/IconCircleList"/>
    <dgm:cxn modelId="{474A1F0C-AFDA-4BD9-9CCD-6B0E1945932F}" type="presParOf" srcId="{88531E2E-E452-40C4-AB78-C2DE034981EE}" destId="{45F4B7BB-0D52-4026-8B78-7EEAB04A5A78}" srcOrd="0" destOrd="0" presId="urn:microsoft.com/office/officeart/2018/2/layout/IconCircleList"/>
    <dgm:cxn modelId="{25D21BF0-FAAC-4F8A-9F90-B6C14F292CC3}" type="presParOf" srcId="{88531E2E-E452-40C4-AB78-C2DE034981EE}" destId="{3ABE19E9-BB06-4BC5-A7CB-C173E4C63948}" srcOrd="1" destOrd="0" presId="urn:microsoft.com/office/officeart/2018/2/layout/IconCircleList"/>
    <dgm:cxn modelId="{5FB434C0-B512-4D18-9C73-872158327FD8}" type="presParOf" srcId="{88531E2E-E452-40C4-AB78-C2DE034981EE}" destId="{920F2C5E-A0FE-4647-A2D6-2760A57050E3}" srcOrd="2" destOrd="0" presId="urn:microsoft.com/office/officeart/2018/2/layout/IconCircleList"/>
    <dgm:cxn modelId="{39C3EF66-787A-4F63-8764-99E0B5604714}" type="presParOf" srcId="{88531E2E-E452-40C4-AB78-C2DE034981EE}" destId="{8A54C60E-398F-4F22-86AD-8DB388595758}" srcOrd="3" destOrd="0" presId="urn:microsoft.com/office/officeart/2018/2/layout/IconCircleList"/>
    <dgm:cxn modelId="{4D07DB9F-4545-4593-AF1B-6FCAA808451C}" type="presParOf" srcId="{0D6D1CFE-0AD3-4BEA-B032-1BD9A0DD076D}" destId="{3C35F927-4AB8-49CD-B411-F9E625609992}" srcOrd="3" destOrd="0" presId="urn:microsoft.com/office/officeart/2018/2/layout/IconCircleList"/>
    <dgm:cxn modelId="{D13830A4-2746-474F-A5AC-1EFA45740809}" type="presParOf" srcId="{0D6D1CFE-0AD3-4BEA-B032-1BD9A0DD076D}" destId="{62A7B0E9-62E8-4D27-8A10-BCDF4E0C39C1}" srcOrd="4" destOrd="0" presId="urn:microsoft.com/office/officeart/2018/2/layout/IconCircleList"/>
    <dgm:cxn modelId="{DA5E8998-7578-4417-B470-8DABA569C059}" type="presParOf" srcId="{62A7B0E9-62E8-4D27-8A10-BCDF4E0C39C1}" destId="{26E26B30-7FC9-4B2D-80FC-252F6D522C40}" srcOrd="0" destOrd="0" presId="urn:microsoft.com/office/officeart/2018/2/layout/IconCircleList"/>
    <dgm:cxn modelId="{978F6DF5-62FC-467A-86DB-D8AA18C70131}" type="presParOf" srcId="{62A7B0E9-62E8-4D27-8A10-BCDF4E0C39C1}" destId="{7B5C8AC6-6C47-4FA3-B731-20D332034F8A}" srcOrd="1" destOrd="0" presId="urn:microsoft.com/office/officeart/2018/2/layout/IconCircleList"/>
    <dgm:cxn modelId="{25ACE9C7-3A00-494D-BE9E-0ED19590EF49}" type="presParOf" srcId="{62A7B0E9-62E8-4D27-8A10-BCDF4E0C39C1}" destId="{F214007C-B48A-4CB8-820A-B23D44FB67F7}" srcOrd="2" destOrd="0" presId="urn:microsoft.com/office/officeart/2018/2/layout/IconCircleList"/>
    <dgm:cxn modelId="{4AC1BC27-C8D6-4D2F-865A-BFCA84CF41FA}" type="presParOf" srcId="{62A7B0E9-62E8-4D27-8A10-BCDF4E0C39C1}" destId="{F219137D-338C-40FC-829C-151E39E843C9}" srcOrd="3" destOrd="0" presId="urn:microsoft.com/office/officeart/2018/2/layout/IconCircleList"/>
    <dgm:cxn modelId="{650B10E7-1A30-492B-A636-796DCE076376}" type="presParOf" srcId="{0D6D1CFE-0AD3-4BEA-B032-1BD9A0DD076D}" destId="{3EEF9FB7-0730-407A-A07A-D62E2609FD98}" srcOrd="5" destOrd="0" presId="urn:microsoft.com/office/officeart/2018/2/layout/IconCircleList"/>
    <dgm:cxn modelId="{AF769113-A4EA-4E21-A1C6-3B29C9494F80}" type="presParOf" srcId="{0D6D1CFE-0AD3-4BEA-B032-1BD9A0DD076D}" destId="{AC4CF899-BCFD-4ED1-BB31-B2D8CBFF8CC3}" srcOrd="6" destOrd="0" presId="urn:microsoft.com/office/officeart/2018/2/layout/IconCircleList"/>
    <dgm:cxn modelId="{13E71CAE-486E-41F2-8029-71AE5E20CF58}" type="presParOf" srcId="{AC4CF899-BCFD-4ED1-BB31-B2D8CBFF8CC3}" destId="{931C7460-1F34-4602-B891-F18DFBD77651}" srcOrd="0" destOrd="0" presId="urn:microsoft.com/office/officeart/2018/2/layout/IconCircleList"/>
    <dgm:cxn modelId="{C8F1B878-02E4-435D-8DE9-02EC93C5CDB3}" type="presParOf" srcId="{AC4CF899-BCFD-4ED1-BB31-B2D8CBFF8CC3}" destId="{5E19DA27-5E77-44DD-90A6-330F82BA505C}" srcOrd="1" destOrd="0" presId="urn:microsoft.com/office/officeart/2018/2/layout/IconCircleList"/>
    <dgm:cxn modelId="{28DA546F-216D-464E-B7BA-7388C9904108}" type="presParOf" srcId="{AC4CF899-BCFD-4ED1-BB31-B2D8CBFF8CC3}" destId="{DE5BD45C-05B9-454F-B137-35F20FB942A0}" srcOrd="2" destOrd="0" presId="urn:microsoft.com/office/officeart/2018/2/layout/IconCircleList"/>
    <dgm:cxn modelId="{C15C772B-DAD6-43BC-B608-C451659ADE96}" type="presParOf" srcId="{AC4CF899-BCFD-4ED1-BB31-B2D8CBFF8CC3}" destId="{0EA3A8D0-6822-43F3-8859-185AA577783E}"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70B944-8355-4371-8A61-127B8B62F24E}" type="doc">
      <dgm:prSet loTypeId="urn:microsoft.com/office/officeart/2005/8/layout/default" loCatId="list" qsTypeId="urn:microsoft.com/office/officeart/2005/8/quickstyle/simple4" qsCatId="simple" csTypeId="urn:microsoft.com/office/officeart/2005/8/colors/colorful2" csCatId="colorful"/>
      <dgm:spPr/>
      <dgm:t>
        <a:bodyPr/>
        <a:lstStyle/>
        <a:p>
          <a:endParaRPr lang="en-US"/>
        </a:p>
      </dgm:t>
    </dgm:pt>
    <dgm:pt modelId="{23318030-8DF4-4EC2-9026-B49E84E8CFE9}">
      <dgm:prSet/>
      <dgm:spPr/>
      <dgm:t>
        <a:bodyPr/>
        <a:lstStyle/>
        <a:p>
          <a:r>
            <a:rPr lang="fr-FR"/>
            <a:t>Entendre les murmures qui relient au monde social</a:t>
          </a:r>
          <a:endParaRPr lang="en-US"/>
        </a:p>
      </dgm:t>
    </dgm:pt>
    <dgm:pt modelId="{2EA384D8-1EE2-4715-B96E-E1E795C8DA90}" type="parTrans" cxnId="{03B0E5A9-96F6-4B1C-9526-986A262C2180}">
      <dgm:prSet/>
      <dgm:spPr/>
      <dgm:t>
        <a:bodyPr/>
        <a:lstStyle/>
        <a:p>
          <a:endParaRPr lang="en-US"/>
        </a:p>
      </dgm:t>
    </dgm:pt>
    <dgm:pt modelId="{166471E1-B85F-4C66-97CD-BC778A9AA592}" type="sibTrans" cxnId="{03B0E5A9-96F6-4B1C-9526-986A262C2180}">
      <dgm:prSet/>
      <dgm:spPr/>
      <dgm:t>
        <a:bodyPr/>
        <a:lstStyle/>
        <a:p>
          <a:endParaRPr lang="en-US"/>
        </a:p>
      </dgm:t>
    </dgm:pt>
    <dgm:pt modelId="{8F039CF6-74A1-4563-B168-ED02D2AF7076}">
      <dgm:prSet/>
      <dgm:spPr/>
      <dgm:t>
        <a:bodyPr/>
        <a:lstStyle/>
        <a:p>
          <a:r>
            <a:rPr lang="fr-FR"/>
            <a:t>Renforcer la prise en compte du vécu des usagers</a:t>
          </a:r>
          <a:endParaRPr lang="en-US"/>
        </a:p>
      </dgm:t>
    </dgm:pt>
    <dgm:pt modelId="{6362B08A-0C3E-4CFD-9F7F-5ED30D3A7E90}" type="parTrans" cxnId="{B50B3490-ACE2-4E4C-9E7C-2F951A842F46}">
      <dgm:prSet/>
      <dgm:spPr/>
      <dgm:t>
        <a:bodyPr/>
        <a:lstStyle/>
        <a:p>
          <a:endParaRPr lang="en-US"/>
        </a:p>
      </dgm:t>
    </dgm:pt>
    <dgm:pt modelId="{475AC3D7-F9D5-41EB-AA78-986688984DCD}" type="sibTrans" cxnId="{B50B3490-ACE2-4E4C-9E7C-2F951A842F46}">
      <dgm:prSet/>
      <dgm:spPr/>
      <dgm:t>
        <a:bodyPr/>
        <a:lstStyle/>
        <a:p>
          <a:endParaRPr lang="en-US"/>
        </a:p>
      </dgm:t>
    </dgm:pt>
    <dgm:pt modelId="{163492CA-7E28-4AEF-B168-A1BAC7BCEA32}">
      <dgm:prSet/>
      <dgm:spPr/>
      <dgm:t>
        <a:bodyPr/>
        <a:lstStyle/>
        <a:p>
          <a:r>
            <a:rPr lang="fr-FR"/>
            <a:t>Renforcer la participation des usagers dans les activités du projet, y compris dans la gouvernance</a:t>
          </a:r>
          <a:endParaRPr lang="en-US"/>
        </a:p>
      </dgm:t>
    </dgm:pt>
    <dgm:pt modelId="{F4F3E2B8-0C65-429D-8691-B7D466674A97}" type="parTrans" cxnId="{A33674A7-7785-4FAF-8A66-FE86C2269A9F}">
      <dgm:prSet/>
      <dgm:spPr/>
      <dgm:t>
        <a:bodyPr/>
        <a:lstStyle/>
        <a:p>
          <a:endParaRPr lang="en-US"/>
        </a:p>
      </dgm:t>
    </dgm:pt>
    <dgm:pt modelId="{18C0FDDC-9EFC-4DFF-806B-D0E9B38EE42C}" type="sibTrans" cxnId="{A33674A7-7785-4FAF-8A66-FE86C2269A9F}">
      <dgm:prSet/>
      <dgm:spPr/>
      <dgm:t>
        <a:bodyPr/>
        <a:lstStyle/>
        <a:p>
          <a:endParaRPr lang="en-US"/>
        </a:p>
      </dgm:t>
    </dgm:pt>
    <dgm:pt modelId="{18922F27-1E17-411A-B02D-01C59E13807B}">
      <dgm:prSet/>
      <dgm:spPr/>
      <dgm:t>
        <a:bodyPr/>
        <a:lstStyle/>
        <a:p>
          <a:r>
            <a:rPr lang="fr-FR"/>
            <a:t>Construire la citadelle sur les fondations de l’innovation sociale</a:t>
          </a:r>
          <a:endParaRPr lang="en-US"/>
        </a:p>
      </dgm:t>
    </dgm:pt>
    <dgm:pt modelId="{419024FE-70B1-4160-9763-A4E675C16510}" type="parTrans" cxnId="{6E351432-CAF9-4D20-9416-F7AF1EA99CA8}">
      <dgm:prSet/>
      <dgm:spPr/>
      <dgm:t>
        <a:bodyPr/>
        <a:lstStyle/>
        <a:p>
          <a:endParaRPr lang="en-US"/>
        </a:p>
      </dgm:t>
    </dgm:pt>
    <dgm:pt modelId="{10067982-10A2-4ABD-9C2C-9E329E358F24}" type="sibTrans" cxnId="{6E351432-CAF9-4D20-9416-F7AF1EA99CA8}">
      <dgm:prSet/>
      <dgm:spPr/>
      <dgm:t>
        <a:bodyPr/>
        <a:lstStyle/>
        <a:p>
          <a:endParaRPr lang="en-US"/>
        </a:p>
      </dgm:t>
    </dgm:pt>
    <dgm:pt modelId="{88398549-AE4B-48DB-84B4-EAE8D5A5DBF5}">
      <dgm:prSet/>
      <dgm:spPr/>
      <dgm:t>
        <a:bodyPr/>
        <a:lstStyle/>
        <a:p>
          <a:r>
            <a:rPr lang="fr-FR"/>
            <a:t>Lutter contre l’évidence du techno-solutionnisme</a:t>
          </a:r>
          <a:endParaRPr lang="en-US"/>
        </a:p>
      </dgm:t>
    </dgm:pt>
    <dgm:pt modelId="{957DD681-CD05-4F97-BE7A-30E0049FD370}" type="parTrans" cxnId="{2ADC62EB-A718-4E7E-8573-7E1E71664205}">
      <dgm:prSet/>
      <dgm:spPr/>
      <dgm:t>
        <a:bodyPr/>
        <a:lstStyle/>
        <a:p>
          <a:endParaRPr lang="en-US"/>
        </a:p>
      </dgm:t>
    </dgm:pt>
    <dgm:pt modelId="{AF813FC2-D10D-4FC0-AFE9-BC809155A3C0}" type="sibTrans" cxnId="{2ADC62EB-A718-4E7E-8573-7E1E71664205}">
      <dgm:prSet/>
      <dgm:spPr/>
      <dgm:t>
        <a:bodyPr/>
        <a:lstStyle/>
        <a:p>
          <a:endParaRPr lang="en-US"/>
        </a:p>
      </dgm:t>
    </dgm:pt>
    <dgm:pt modelId="{E41A0FEA-02B9-44B7-8B0E-0333A7D6C3F4}">
      <dgm:prSet/>
      <dgm:spPr/>
      <dgm:t>
        <a:bodyPr/>
        <a:lstStyle/>
        <a:p>
          <a:r>
            <a:rPr lang="fr-FR"/>
            <a:t>Co-produire l’évaluation du projet</a:t>
          </a:r>
          <a:endParaRPr lang="en-US"/>
        </a:p>
      </dgm:t>
    </dgm:pt>
    <dgm:pt modelId="{30B4C6D8-5AE1-4FDF-9252-F9B0177515EF}" type="parTrans" cxnId="{CB35D401-9CB9-4DB3-8C03-D1E8D15222A7}">
      <dgm:prSet/>
      <dgm:spPr/>
      <dgm:t>
        <a:bodyPr/>
        <a:lstStyle/>
        <a:p>
          <a:endParaRPr lang="en-US"/>
        </a:p>
      </dgm:t>
    </dgm:pt>
    <dgm:pt modelId="{2300F298-09D5-4416-93E7-30FD6195452E}" type="sibTrans" cxnId="{CB35D401-9CB9-4DB3-8C03-D1E8D15222A7}">
      <dgm:prSet/>
      <dgm:spPr/>
      <dgm:t>
        <a:bodyPr/>
        <a:lstStyle/>
        <a:p>
          <a:endParaRPr lang="en-US"/>
        </a:p>
      </dgm:t>
    </dgm:pt>
    <dgm:pt modelId="{9F7F9C49-2F6D-4818-B451-E3D89C573214}">
      <dgm:prSet/>
      <dgm:spPr/>
      <dgm:t>
        <a:bodyPr/>
        <a:lstStyle/>
        <a:p>
          <a:r>
            <a:rPr lang="fr-FR"/>
            <a:t>Entendre la réflexion éthique contre une éthique procédurale</a:t>
          </a:r>
          <a:endParaRPr lang="en-US"/>
        </a:p>
      </dgm:t>
    </dgm:pt>
    <dgm:pt modelId="{660E9B86-36EF-4BDE-8FE3-975B05199F20}" type="parTrans" cxnId="{4C5F3318-318E-4785-B399-9C168E9B8E0C}">
      <dgm:prSet/>
      <dgm:spPr/>
      <dgm:t>
        <a:bodyPr/>
        <a:lstStyle/>
        <a:p>
          <a:endParaRPr lang="en-US"/>
        </a:p>
      </dgm:t>
    </dgm:pt>
    <dgm:pt modelId="{4C9F5950-C3C0-4219-8701-A542727F176A}" type="sibTrans" cxnId="{4C5F3318-318E-4785-B399-9C168E9B8E0C}">
      <dgm:prSet/>
      <dgm:spPr/>
      <dgm:t>
        <a:bodyPr/>
        <a:lstStyle/>
        <a:p>
          <a:endParaRPr lang="en-US"/>
        </a:p>
      </dgm:t>
    </dgm:pt>
    <dgm:pt modelId="{3F725103-880C-4B0C-80AC-1818D46BD793}">
      <dgm:prSet/>
      <dgm:spPr/>
      <dgm:t>
        <a:bodyPr/>
        <a:lstStyle/>
        <a:p>
          <a:r>
            <a:rPr lang="fr-FR"/>
            <a:t>Développer une posture « technocritique »</a:t>
          </a:r>
          <a:endParaRPr lang="en-US"/>
        </a:p>
      </dgm:t>
    </dgm:pt>
    <dgm:pt modelId="{A6470796-0C55-42E3-B79E-EE04A97B89DE}" type="parTrans" cxnId="{713A1D0C-A16F-4ABA-B3D4-04FD317F4296}">
      <dgm:prSet/>
      <dgm:spPr/>
      <dgm:t>
        <a:bodyPr/>
        <a:lstStyle/>
        <a:p>
          <a:endParaRPr lang="en-US"/>
        </a:p>
      </dgm:t>
    </dgm:pt>
    <dgm:pt modelId="{71485F97-F884-474D-96D0-F0D7F1D1A8B3}" type="sibTrans" cxnId="{713A1D0C-A16F-4ABA-B3D4-04FD317F4296}">
      <dgm:prSet/>
      <dgm:spPr/>
      <dgm:t>
        <a:bodyPr/>
        <a:lstStyle/>
        <a:p>
          <a:endParaRPr lang="en-US"/>
        </a:p>
      </dgm:t>
    </dgm:pt>
    <dgm:pt modelId="{7B6E4E24-B80D-471E-99C2-2FDD377AAC22}">
      <dgm:prSet/>
      <dgm:spPr/>
      <dgm:t>
        <a:bodyPr/>
        <a:lstStyle/>
        <a:p>
          <a:r>
            <a:rPr lang="fr-FR"/>
            <a:t>Miser sur l’éducabilité et le convivialisme</a:t>
          </a:r>
          <a:endParaRPr lang="en-US"/>
        </a:p>
      </dgm:t>
    </dgm:pt>
    <dgm:pt modelId="{3EDB6CF8-A6A2-4FCF-87E7-1ACF0226EBC9}" type="parTrans" cxnId="{CE3C226C-D767-4E06-8FA8-8C2689226C2B}">
      <dgm:prSet/>
      <dgm:spPr/>
      <dgm:t>
        <a:bodyPr/>
        <a:lstStyle/>
        <a:p>
          <a:endParaRPr lang="en-US"/>
        </a:p>
      </dgm:t>
    </dgm:pt>
    <dgm:pt modelId="{1883FE16-E32D-42A0-89EA-2DBA1F88D559}" type="sibTrans" cxnId="{CE3C226C-D767-4E06-8FA8-8C2689226C2B}">
      <dgm:prSet/>
      <dgm:spPr/>
      <dgm:t>
        <a:bodyPr/>
        <a:lstStyle/>
        <a:p>
          <a:endParaRPr lang="en-US"/>
        </a:p>
      </dgm:t>
    </dgm:pt>
    <dgm:pt modelId="{F8CA49C2-FB45-4FCF-97B2-B8ED0D667506}">
      <dgm:prSet/>
      <dgm:spPr/>
      <dgm:t>
        <a:bodyPr/>
        <a:lstStyle/>
        <a:p>
          <a:r>
            <a:rPr lang="fr-FR"/>
            <a:t>Socialiser les dispositifs par la critique</a:t>
          </a:r>
          <a:endParaRPr lang="en-US"/>
        </a:p>
      </dgm:t>
    </dgm:pt>
    <dgm:pt modelId="{828F554C-BA98-42D8-9C07-D47A3E018626}" type="parTrans" cxnId="{F1929767-2986-4917-BDF5-00E6FA260540}">
      <dgm:prSet/>
      <dgm:spPr/>
      <dgm:t>
        <a:bodyPr/>
        <a:lstStyle/>
        <a:p>
          <a:endParaRPr lang="en-US"/>
        </a:p>
      </dgm:t>
    </dgm:pt>
    <dgm:pt modelId="{5FB7F616-709D-49B2-B054-09EAE15422CB}" type="sibTrans" cxnId="{F1929767-2986-4917-BDF5-00E6FA260540}">
      <dgm:prSet/>
      <dgm:spPr/>
      <dgm:t>
        <a:bodyPr/>
        <a:lstStyle/>
        <a:p>
          <a:endParaRPr lang="en-US"/>
        </a:p>
      </dgm:t>
    </dgm:pt>
    <dgm:pt modelId="{36453C1E-C4F7-4B4A-8622-440801225923}">
      <dgm:prSet/>
      <dgm:spPr/>
      <dgm:t>
        <a:bodyPr/>
        <a:lstStyle/>
        <a:p>
          <a:r>
            <a:rPr lang="fr-FR"/>
            <a:t>Co-créer, co-produire, co-fabriquer, … mais sans réductionnisme</a:t>
          </a:r>
          <a:endParaRPr lang="en-US"/>
        </a:p>
      </dgm:t>
    </dgm:pt>
    <dgm:pt modelId="{592696EE-A12C-43AD-844B-46BB1429B1DA}" type="parTrans" cxnId="{C58B63C7-C8B4-420C-9B7B-5CD07D9627F7}">
      <dgm:prSet/>
      <dgm:spPr/>
      <dgm:t>
        <a:bodyPr/>
        <a:lstStyle/>
        <a:p>
          <a:endParaRPr lang="en-US"/>
        </a:p>
      </dgm:t>
    </dgm:pt>
    <dgm:pt modelId="{FFB0DCFB-CF2B-41A4-B9BE-A1597F06C4CF}" type="sibTrans" cxnId="{C58B63C7-C8B4-420C-9B7B-5CD07D9627F7}">
      <dgm:prSet/>
      <dgm:spPr/>
      <dgm:t>
        <a:bodyPr/>
        <a:lstStyle/>
        <a:p>
          <a:endParaRPr lang="en-US"/>
        </a:p>
      </dgm:t>
    </dgm:pt>
    <dgm:pt modelId="{1FAED10F-0D29-43F4-88B3-57FA360E689C}">
      <dgm:prSet/>
      <dgm:spPr/>
      <dgm:t>
        <a:bodyPr/>
        <a:lstStyle/>
        <a:p>
          <a:r>
            <a:rPr lang="fr-FR"/>
            <a:t>Faire une place aux sciences humaines et sociales, y compris à la critique</a:t>
          </a:r>
          <a:endParaRPr lang="en-US"/>
        </a:p>
      </dgm:t>
    </dgm:pt>
    <dgm:pt modelId="{A0ECCA85-3965-46BD-9B14-A69E07FA296D}" type="parTrans" cxnId="{946C33AA-618E-4C40-96B5-5B56EC85F714}">
      <dgm:prSet/>
      <dgm:spPr/>
      <dgm:t>
        <a:bodyPr/>
        <a:lstStyle/>
        <a:p>
          <a:endParaRPr lang="en-US"/>
        </a:p>
      </dgm:t>
    </dgm:pt>
    <dgm:pt modelId="{D53F8FEA-EC43-4A75-9946-7689D8FE6809}" type="sibTrans" cxnId="{946C33AA-618E-4C40-96B5-5B56EC85F714}">
      <dgm:prSet/>
      <dgm:spPr/>
      <dgm:t>
        <a:bodyPr/>
        <a:lstStyle/>
        <a:p>
          <a:endParaRPr lang="en-US"/>
        </a:p>
      </dgm:t>
    </dgm:pt>
    <dgm:pt modelId="{B9A5B6EE-577A-40ED-95B1-7114E467C1E4}" type="pres">
      <dgm:prSet presAssocID="{2F70B944-8355-4371-8A61-127B8B62F24E}" presName="diagram" presStyleCnt="0">
        <dgm:presLayoutVars>
          <dgm:dir/>
          <dgm:resizeHandles val="exact"/>
        </dgm:presLayoutVars>
      </dgm:prSet>
      <dgm:spPr/>
    </dgm:pt>
    <dgm:pt modelId="{CB6AE8AE-C848-4681-BB35-3E5DD6C171C0}" type="pres">
      <dgm:prSet presAssocID="{23318030-8DF4-4EC2-9026-B49E84E8CFE9}" presName="node" presStyleLbl="node1" presStyleIdx="0" presStyleCnt="12">
        <dgm:presLayoutVars>
          <dgm:bulletEnabled val="1"/>
        </dgm:presLayoutVars>
      </dgm:prSet>
      <dgm:spPr/>
    </dgm:pt>
    <dgm:pt modelId="{51AD135A-BA00-4BFF-88C9-3126C4FF759A}" type="pres">
      <dgm:prSet presAssocID="{166471E1-B85F-4C66-97CD-BC778A9AA592}" presName="sibTrans" presStyleCnt="0"/>
      <dgm:spPr/>
    </dgm:pt>
    <dgm:pt modelId="{E313CCB7-285F-4B8C-9790-0D0D375E2F9E}" type="pres">
      <dgm:prSet presAssocID="{8F039CF6-74A1-4563-B168-ED02D2AF7076}" presName="node" presStyleLbl="node1" presStyleIdx="1" presStyleCnt="12">
        <dgm:presLayoutVars>
          <dgm:bulletEnabled val="1"/>
        </dgm:presLayoutVars>
      </dgm:prSet>
      <dgm:spPr/>
    </dgm:pt>
    <dgm:pt modelId="{E0555357-7191-4ACB-B8A4-78FC210F7F32}" type="pres">
      <dgm:prSet presAssocID="{475AC3D7-F9D5-41EB-AA78-986688984DCD}" presName="sibTrans" presStyleCnt="0"/>
      <dgm:spPr/>
    </dgm:pt>
    <dgm:pt modelId="{21B68D09-49CA-4274-B553-4964AAD1E83C}" type="pres">
      <dgm:prSet presAssocID="{163492CA-7E28-4AEF-B168-A1BAC7BCEA32}" presName="node" presStyleLbl="node1" presStyleIdx="2" presStyleCnt="12">
        <dgm:presLayoutVars>
          <dgm:bulletEnabled val="1"/>
        </dgm:presLayoutVars>
      </dgm:prSet>
      <dgm:spPr/>
    </dgm:pt>
    <dgm:pt modelId="{7F916FB6-48C8-4DF2-B22C-9C03842C4B0B}" type="pres">
      <dgm:prSet presAssocID="{18C0FDDC-9EFC-4DFF-806B-D0E9B38EE42C}" presName="sibTrans" presStyleCnt="0"/>
      <dgm:spPr/>
    </dgm:pt>
    <dgm:pt modelId="{56E29C67-E9D0-454A-AC38-71CB36ABDA1C}" type="pres">
      <dgm:prSet presAssocID="{18922F27-1E17-411A-B02D-01C59E13807B}" presName="node" presStyleLbl="node1" presStyleIdx="3" presStyleCnt="12">
        <dgm:presLayoutVars>
          <dgm:bulletEnabled val="1"/>
        </dgm:presLayoutVars>
      </dgm:prSet>
      <dgm:spPr/>
    </dgm:pt>
    <dgm:pt modelId="{EC8AC84C-49C2-466D-AF94-864DCBEA3644}" type="pres">
      <dgm:prSet presAssocID="{10067982-10A2-4ABD-9C2C-9E329E358F24}" presName="sibTrans" presStyleCnt="0"/>
      <dgm:spPr/>
    </dgm:pt>
    <dgm:pt modelId="{7354C2DD-03DC-4CDA-872D-7BAD03DD8C71}" type="pres">
      <dgm:prSet presAssocID="{88398549-AE4B-48DB-84B4-EAE8D5A5DBF5}" presName="node" presStyleLbl="node1" presStyleIdx="4" presStyleCnt="12">
        <dgm:presLayoutVars>
          <dgm:bulletEnabled val="1"/>
        </dgm:presLayoutVars>
      </dgm:prSet>
      <dgm:spPr/>
    </dgm:pt>
    <dgm:pt modelId="{3A570AD4-239E-4D99-A832-D53D30A39246}" type="pres">
      <dgm:prSet presAssocID="{AF813FC2-D10D-4FC0-AFE9-BC809155A3C0}" presName="sibTrans" presStyleCnt="0"/>
      <dgm:spPr/>
    </dgm:pt>
    <dgm:pt modelId="{BFA2DDC0-F0E0-43D4-8B7B-ACD7B969027E}" type="pres">
      <dgm:prSet presAssocID="{E41A0FEA-02B9-44B7-8B0E-0333A7D6C3F4}" presName="node" presStyleLbl="node1" presStyleIdx="5" presStyleCnt="12">
        <dgm:presLayoutVars>
          <dgm:bulletEnabled val="1"/>
        </dgm:presLayoutVars>
      </dgm:prSet>
      <dgm:spPr/>
    </dgm:pt>
    <dgm:pt modelId="{9BDF48CE-B759-4D62-93AB-F9486F10E33C}" type="pres">
      <dgm:prSet presAssocID="{2300F298-09D5-4416-93E7-30FD6195452E}" presName="sibTrans" presStyleCnt="0"/>
      <dgm:spPr/>
    </dgm:pt>
    <dgm:pt modelId="{66DDF2DC-CF05-4892-80EB-4FC0E1DEADC3}" type="pres">
      <dgm:prSet presAssocID="{9F7F9C49-2F6D-4818-B451-E3D89C573214}" presName="node" presStyleLbl="node1" presStyleIdx="6" presStyleCnt="12">
        <dgm:presLayoutVars>
          <dgm:bulletEnabled val="1"/>
        </dgm:presLayoutVars>
      </dgm:prSet>
      <dgm:spPr/>
    </dgm:pt>
    <dgm:pt modelId="{D5277DD5-7D79-44F3-8A9C-44B12EB8D827}" type="pres">
      <dgm:prSet presAssocID="{4C9F5950-C3C0-4219-8701-A542727F176A}" presName="sibTrans" presStyleCnt="0"/>
      <dgm:spPr/>
    </dgm:pt>
    <dgm:pt modelId="{04E7EA56-7C25-4E1F-913B-C63BE4D9CDD9}" type="pres">
      <dgm:prSet presAssocID="{3F725103-880C-4B0C-80AC-1818D46BD793}" presName="node" presStyleLbl="node1" presStyleIdx="7" presStyleCnt="12">
        <dgm:presLayoutVars>
          <dgm:bulletEnabled val="1"/>
        </dgm:presLayoutVars>
      </dgm:prSet>
      <dgm:spPr/>
    </dgm:pt>
    <dgm:pt modelId="{DB6F83BF-4A1C-48A8-98AD-B6124DD55D9A}" type="pres">
      <dgm:prSet presAssocID="{71485F97-F884-474D-96D0-F0D7F1D1A8B3}" presName="sibTrans" presStyleCnt="0"/>
      <dgm:spPr/>
    </dgm:pt>
    <dgm:pt modelId="{4FF1D8CD-F7E6-42AD-87D4-7D200478535A}" type="pres">
      <dgm:prSet presAssocID="{7B6E4E24-B80D-471E-99C2-2FDD377AAC22}" presName="node" presStyleLbl="node1" presStyleIdx="8" presStyleCnt="12">
        <dgm:presLayoutVars>
          <dgm:bulletEnabled val="1"/>
        </dgm:presLayoutVars>
      </dgm:prSet>
      <dgm:spPr/>
    </dgm:pt>
    <dgm:pt modelId="{B102848C-F11A-418A-BBE3-7459C58649A7}" type="pres">
      <dgm:prSet presAssocID="{1883FE16-E32D-42A0-89EA-2DBA1F88D559}" presName="sibTrans" presStyleCnt="0"/>
      <dgm:spPr/>
    </dgm:pt>
    <dgm:pt modelId="{4086A878-1B3D-4884-87A7-CFE9BD07624B}" type="pres">
      <dgm:prSet presAssocID="{F8CA49C2-FB45-4FCF-97B2-B8ED0D667506}" presName="node" presStyleLbl="node1" presStyleIdx="9" presStyleCnt="12">
        <dgm:presLayoutVars>
          <dgm:bulletEnabled val="1"/>
        </dgm:presLayoutVars>
      </dgm:prSet>
      <dgm:spPr/>
    </dgm:pt>
    <dgm:pt modelId="{646A6713-9F6C-4DF1-A0CE-F5003C0AEE66}" type="pres">
      <dgm:prSet presAssocID="{5FB7F616-709D-49B2-B054-09EAE15422CB}" presName="sibTrans" presStyleCnt="0"/>
      <dgm:spPr/>
    </dgm:pt>
    <dgm:pt modelId="{51336D2C-58FD-48EC-B6F3-9F12696BCBEF}" type="pres">
      <dgm:prSet presAssocID="{36453C1E-C4F7-4B4A-8622-440801225923}" presName="node" presStyleLbl="node1" presStyleIdx="10" presStyleCnt="12">
        <dgm:presLayoutVars>
          <dgm:bulletEnabled val="1"/>
        </dgm:presLayoutVars>
      </dgm:prSet>
      <dgm:spPr/>
    </dgm:pt>
    <dgm:pt modelId="{01FBB1D4-77EF-455B-827D-DA67407E5BF6}" type="pres">
      <dgm:prSet presAssocID="{FFB0DCFB-CF2B-41A4-B9BE-A1597F06C4CF}" presName="sibTrans" presStyleCnt="0"/>
      <dgm:spPr/>
    </dgm:pt>
    <dgm:pt modelId="{9EB5E2DD-E54A-4FEB-BCB9-E086696E56E0}" type="pres">
      <dgm:prSet presAssocID="{1FAED10F-0D29-43F4-88B3-57FA360E689C}" presName="node" presStyleLbl="node1" presStyleIdx="11" presStyleCnt="12">
        <dgm:presLayoutVars>
          <dgm:bulletEnabled val="1"/>
        </dgm:presLayoutVars>
      </dgm:prSet>
      <dgm:spPr/>
    </dgm:pt>
  </dgm:ptLst>
  <dgm:cxnLst>
    <dgm:cxn modelId="{CB35D401-9CB9-4DB3-8C03-D1E8D15222A7}" srcId="{2F70B944-8355-4371-8A61-127B8B62F24E}" destId="{E41A0FEA-02B9-44B7-8B0E-0333A7D6C3F4}" srcOrd="5" destOrd="0" parTransId="{30B4C6D8-5AE1-4FDF-9252-F9B0177515EF}" sibTransId="{2300F298-09D5-4416-93E7-30FD6195452E}"/>
    <dgm:cxn modelId="{74819809-F046-4DE6-BAD4-B7F0CA497AA0}" type="presOf" srcId="{E41A0FEA-02B9-44B7-8B0E-0333A7D6C3F4}" destId="{BFA2DDC0-F0E0-43D4-8B7B-ACD7B969027E}" srcOrd="0" destOrd="0" presId="urn:microsoft.com/office/officeart/2005/8/layout/default"/>
    <dgm:cxn modelId="{713A1D0C-A16F-4ABA-B3D4-04FD317F4296}" srcId="{2F70B944-8355-4371-8A61-127B8B62F24E}" destId="{3F725103-880C-4B0C-80AC-1818D46BD793}" srcOrd="7" destOrd="0" parTransId="{A6470796-0C55-42E3-B79E-EE04A97B89DE}" sibTransId="{71485F97-F884-474D-96D0-F0D7F1D1A8B3}"/>
    <dgm:cxn modelId="{45DE9D11-1BA9-405C-A6AD-2595A544A233}" type="presOf" srcId="{2F70B944-8355-4371-8A61-127B8B62F24E}" destId="{B9A5B6EE-577A-40ED-95B1-7114E467C1E4}" srcOrd="0" destOrd="0" presId="urn:microsoft.com/office/officeart/2005/8/layout/default"/>
    <dgm:cxn modelId="{4C5F3318-318E-4785-B399-9C168E9B8E0C}" srcId="{2F70B944-8355-4371-8A61-127B8B62F24E}" destId="{9F7F9C49-2F6D-4818-B451-E3D89C573214}" srcOrd="6" destOrd="0" parTransId="{660E9B86-36EF-4BDE-8FE3-975B05199F20}" sibTransId="{4C9F5950-C3C0-4219-8701-A542727F176A}"/>
    <dgm:cxn modelId="{F413F621-16CC-4748-9341-76C211D56044}" type="presOf" srcId="{1FAED10F-0D29-43F4-88B3-57FA360E689C}" destId="{9EB5E2DD-E54A-4FEB-BCB9-E086696E56E0}" srcOrd="0" destOrd="0" presId="urn:microsoft.com/office/officeart/2005/8/layout/default"/>
    <dgm:cxn modelId="{6E351432-CAF9-4D20-9416-F7AF1EA99CA8}" srcId="{2F70B944-8355-4371-8A61-127B8B62F24E}" destId="{18922F27-1E17-411A-B02D-01C59E13807B}" srcOrd="3" destOrd="0" parTransId="{419024FE-70B1-4160-9763-A4E675C16510}" sibTransId="{10067982-10A2-4ABD-9C2C-9E329E358F24}"/>
    <dgm:cxn modelId="{8E369647-4A8C-493D-B6DB-9DB6A116F5EF}" type="presOf" srcId="{18922F27-1E17-411A-B02D-01C59E13807B}" destId="{56E29C67-E9D0-454A-AC38-71CB36ABDA1C}" srcOrd="0" destOrd="0" presId="urn:microsoft.com/office/officeart/2005/8/layout/default"/>
    <dgm:cxn modelId="{F1929767-2986-4917-BDF5-00E6FA260540}" srcId="{2F70B944-8355-4371-8A61-127B8B62F24E}" destId="{F8CA49C2-FB45-4FCF-97B2-B8ED0D667506}" srcOrd="9" destOrd="0" parTransId="{828F554C-BA98-42D8-9C07-D47A3E018626}" sibTransId="{5FB7F616-709D-49B2-B054-09EAE15422CB}"/>
    <dgm:cxn modelId="{CE3C226C-D767-4E06-8FA8-8C2689226C2B}" srcId="{2F70B944-8355-4371-8A61-127B8B62F24E}" destId="{7B6E4E24-B80D-471E-99C2-2FDD377AAC22}" srcOrd="8" destOrd="0" parTransId="{3EDB6CF8-A6A2-4FCF-87E7-1ACF0226EBC9}" sibTransId="{1883FE16-E32D-42A0-89EA-2DBA1F88D559}"/>
    <dgm:cxn modelId="{7868BF77-A8AE-4C70-AE3C-0163B3D2706F}" type="presOf" srcId="{9F7F9C49-2F6D-4818-B451-E3D89C573214}" destId="{66DDF2DC-CF05-4892-80EB-4FC0E1DEADC3}" srcOrd="0" destOrd="0" presId="urn:microsoft.com/office/officeart/2005/8/layout/default"/>
    <dgm:cxn modelId="{126D767D-7B32-40C8-BDE9-64862E3885C1}" type="presOf" srcId="{3F725103-880C-4B0C-80AC-1818D46BD793}" destId="{04E7EA56-7C25-4E1F-913B-C63BE4D9CDD9}" srcOrd="0" destOrd="0" presId="urn:microsoft.com/office/officeart/2005/8/layout/default"/>
    <dgm:cxn modelId="{3CC8D780-EFB4-4AF3-968A-95E8BCA929BE}" type="presOf" srcId="{F8CA49C2-FB45-4FCF-97B2-B8ED0D667506}" destId="{4086A878-1B3D-4884-87A7-CFE9BD07624B}" srcOrd="0" destOrd="0" presId="urn:microsoft.com/office/officeart/2005/8/layout/default"/>
    <dgm:cxn modelId="{9185CC83-5AB1-4C0F-B46E-48E97592B94D}" type="presOf" srcId="{7B6E4E24-B80D-471E-99C2-2FDD377AAC22}" destId="{4FF1D8CD-F7E6-42AD-87D4-7D200478535A}" srcOrd="0" destOrd="0" presId="urn:microsoft.com/office/officeart/2005/8/layout/default"/>
    <dgm:cxn modelId="{B50B3490-ACE2-4E4C-9E7C-2F951A842F46}" srcId="{2F70B944-8355-4371-8A61-127B8B62F24E}" destId="{8F039CF6-74A1-4563-B168-ED02D2AF7076}" srcOrd="1" destOrd="0" parTransId="{6362B08A-0C3E-4CFD-9F7F-5ED30D3A7E90}" sibTransId="{475AC3D7-F9D5-41EB-AA78-986688984DCD}"/>
    <dgm:cxn modelId="{0E066199-8451-4EA6-B11E-9201E1D8829C}" type="presOf" srcId="{8F039CF6-74A1-4563-B168-ED02D2AF7076}" destId="{E313CCB7-285F-4B8C-9790-0D0D375E2F9E}" srcOrd="0" destOrd="0" presId="urn:microsoft.com/office/officeart/2005/8/layout/default"/>
    <dgm:cxn modelId="{A33674A7-7785-4FAF-8A66-FE86C2269A9F}" srcId="{2F70B944-8355-4371-8A61-127B8B62F24E}" destId="{163492CA-7E28-4AEF-B168-A1BAC7BCEA32}" srcOrd="2" destOrd="0" parTransId="{F4F3E2B8-0C65-429D-8691-B7D466674A97}" sibTransId="{18C0FDDC-9EFC-4DFF-806B-D0E9B38EE42C}"/>
    <dgm:cxn modelId="{03B0E5A9-96F6-4B1C-9526-986A262C2180}" srcId="{2F70B944-8355-4371-8A61-127B8B62F24E}" destId="{23318030-8DF4-4EC2-9026-B49E84E8CFE9}" srcOrd="0" destOrd="0" parTransId="{2EA384D8-1EE2-4715-B96E-E1E795C8DA90}" sibTransId="{166471E1-B85F-4C66-97CD-BC778A9AA592}"/>
    <dgm:cxn modelId="{946C33AA-618E-4C40-96B5-5B56EC85F714}" srcId="{2F70B944-8355-4371-8A61-127B8B62F24E}" destId="{1FAED10F-0D29-43F4-88B3-57FA360E689C}" srcOrd="11" destOrd="0" parTransId="{A0ECCA85-3965-46BD-9B14-A69E07FA296D}" sibTransId="{D53F8FEA-EC43-4A75-9946-7689D8FE6809}"/>
    <dgm:cxn modelId="{C58B63C7-C8B4-420C-9B7B-5CD07D9627F7}" srcId="{2F70B944-8355-4371-8A61-127B8B62F24E}" destId="{36453C1E-C4F7-4B4A-8622-440801225923}" srcOrd="10" destOrd="0" parTransId="{592696EE-A12C-43AD-844B-46BB1429B1DA}" sibTransId="{FFB0DCFB-CF2B-41A4-B9BE-A1597F06C4CF}"/>
    <dgm:cxn modelId="{2A0CA2CA-D1C2-4395-823C-3FB9DE39EF57}" type="presOf" srcId="{163492CA-7E28-4AEF-B168-A1BAC7BCEA32}" destId="{21B68D09-49CA-4274-B553-4964AAD1E83C}" srcOrd="0" destOrd="0" presId="urn:microsoft.com/office/officeart/2005/8/layout/default"/>
    <dgm:cxn modelId="{084D8CD5-8542-4F46-A659-17205286D25E}" type="presOf" srcId="{23318030-8DF4-4EC2-9026-B49E84E8CFE9}" destId="{CB6AE8AE-C848-4681-BB35-3E5DD6C171C0}" srcOrd="0" destOrd="0" presId="urn:microsoft.com/office/officeart/2005/8/layout/default"/>
    <dgm:cxn modelId="{CA1233D9-57DF-4C25-BA06-5519FC0797C0}" type="presOf" srcId="{88398549-AE4B-48DB-84B4-EAE8D5A5DBF5}" destId="{7354C2DD-03DC-4CDA-872D-7BAD03DD8C71}" srcOrd="0" destOrd="0" presId="urn:microsoft.com/office/officeart/2005/8/layout/default"/>
    <dgm:cxn modelId="{2ADC62EB-A718-4E7E-8573-7E1E71664205}" srcId="{2F70B944-8355-4371-8A61-127B8B62F24E}" destId="{88398549-AE4B-48DB-84B4-EAE8D5A5DBF5}" srcOrd="4" destOrd="0" parTransId="{957DD681-CD05-4F97-BE7A-30E0049FD370}" sibTransId="{AF813FC2-D10D-4FC0-AFE9-BC809155A3C0}"/>
    <dgm:cxn modelId="{AE009DEB-955B-41D3-9169-654A6A1B087E}" type="presOf" srcId="{36453C1E-C4F7-4B4A-8622-440801225923}" destId="{51336D2C-58FD-48EC-B6F3-9F12696BCBEF}" srcOrd="0" destOrd="0" presId="urn:microsoft.com/office/officeart/2005/8/layout/default"/>
    <dgm:cxn modelId="{F6EB6407-2030-4952-96AE-D4B626D49DC9}" type="presParOf" srcId="{B9A5B6EE-577A-40ED-95B1-7114E467C1E4}" destId="{CB6AE8AE-C848-4681-BB35-3E5DD6C171C0}" srcOrd="0" destOrd="0" presId="urn:microsoft.com/office/officeart/2005/8/layout/default"/>
    <dgm:cxn modelId="{A791A33C-D731-46D1-B667-E60974DEDA63}" type="presParOf" srcId="{B9A5B6EE-577A-40ED-95B1-7114E467C1E4}" destId="{51AD135A-BA00-4BFF-88C9-3126C4FF759A}" srcOrd="1" destOrd="0" presId="urn:microsoft.com/office/officeart/2005/8/layout/default"/>
    <dgm:cxn modelId="{07EB365B-158F-4F2B-BD4F-231C3204A184}" type="presParOf" srcId="{B9A5B6EE-577A-40ED-95B1-7114E467C1E4}" destId="{E313CCB7-285F-4B8C-9790-0D0D375E2F9E}" srcOrd="2" destOrd="0" presId="urn:microsoft.com/office/officeart/2005/8/layout/default"/>
    <dgm:cxn modelId="{5D88ED6C-5C16-40B8-8C93-AD17902FBF4C}" type="presParOf" srcId="{B9A5B6EE-577A-40ED-95B1-7114E467C1E4}" destId="{E0555357-7191-4ACB-B8A4-78FC210F7F32}" srcOrd="3" destOrd="0" presId="urn:microsoft.com/office/officeart/2005/8/layout/default"/>
    <dgm:cxn modelId="{E0417F2D-3895-4BE7-84FE-808C14F57377}" type="presParOf" srcId="{B9A5B6EE-577A-40ED-95B1-7114E467C1E4}" destId="{21B68D09-49CA-4274-B553-4964AAD1E83C}" srcOrd="4" destOrd="0" presId="urn:microsoft.com/office/officeart/2005/8/layout/default"/>
    <dgm:cxn modelId="{93E80873-7762-4AFE-B971-362E5EC81B64}" type="presParOf" srcId="{B9A5B6EE-577A-40ED-95B1-7114E467C1E4}" destId="{7F916FB6-48C8-4DF2-B22C-9C03842C4B0B}" srcOrd="5" destOrd="0" presId="urn:microsoft.com/office/officeart/2005/8/layout/default"/>
    <dgm:cxn modelId="{4284995A-89C9-4124-AF68-F8E1EC54B862}" type="presParOf" srcId="{B9A5B6EE-577A-40ED-95B1-7114E467C1E4}" destId="{56E29C67-E9D0-454A-AC38-71CB36ABDA1C}" srcOrd="6" destOrd="0" presId="urn:microsoft.com/office/officeart/2005/8/layout/default"/>
    <dgm:cxn modelId="{15CDE5A0-2ACC-4173-B982-C289C255670E}" type="presParOf" srcId="{B9A5B6EE-577A-40ED-95B1-7114E467C1E4}" destId="{EC8AC84C-49C2-466D-AF94-864DCBEA3644}" srcOrd="7" destOrd="0" presId="urn:microsoft.com/office/officeart/2005/8/layout/default"/>
    <dgm:cxn modelId="{C1FE03B6-BE39-46F8-AB1D-08B06512E508}" type="presParOf" srcId="{B9A5B6EE-577A-40ED-95B1-7114E467C1E4}" destId="{7354C2DD-03DC-4CDA-872D-7BAD03DD8C71}" srcOrd="8" destOrd="0" presId="urn:microsoft.com/office/officeart/2005/8/layout/default"/>
    <dgm:cxn modelId="{02179C34-3BD0-4CEB-8474-315C38E2CE9D}" type="presParOf" srcId="{B9A5B6EE-577A-40ED-95B1-7114E467C1E4}" destId="{3A570AD4-239E-4D99-A832-D53D30A39246}" srcOrd="9" destOrd="0" presId="urn:microsoft.com/office/officeart/2005/8/layout/default"/>
    <dgm:cxn modelId="{B7E582A3-911F-4302-9FD6-AE0A7792E481}" type="presParOf" srcId="{B9A5B6EE-577A-40ED-95B1-7114E467C1E4}" destId="{BFA2DDC0-F0E0-43D4-8B7B-ACD7B969027E}" srcOrd="10" destOrd="0" presId="urn:microsoft.com/office/officeart/2005/8/layout/default"/>
    <dgm:cxn modelId="{3C28C00D-2880-46EF-8C97-047267FCC8D1}" type="presParOf" srcId="{B9A5B6EE-577A-40ED-95B1-7114E467C1E4}" destId="{9BDF48CE-B759-4D62-93AB-F9486F10E33C}" srcOrd="11" destOrd="0" presId="urn:microsoft.com/office/officeart/2005/8/layout/default"/>
    <dgm:cxn modelId="{129AD5E9-F6BE-4FA0-9BA1-00970F52EBC2}" type="presParOf" srcId="{B9A5B6EE-577A-40ED-95B1-7114E467C1E4}" destId="{66DDF2DC-CF05-4892-80EB-4FC0E1DEADC3}" srcOrd="12" destOrd="0" presId="urn:microsoft.com/office/officeart/2005/8/layout/default"/>
    <dgm:cxn modelId="{63B949FD-91FB-45D8-832E-DD593884B972}" type="presParOf" srcId="{B9A5B6EE-577A-40ED-95B1-7114E467C1E4}" destId="{D5277DD5-7D79-44F3-8A9C-44B12EB8D827}" srcOrd="13" destOrd="0" presId="urn:microsoft.com/office/officeart/2005/8/layout/default"/>
    <dgm:cxn modelId="{6C4CC993-DD18-4A53-BB73-778FBC612419}" type="presParOf" srcId="{B9A5B6EE-577A-40ED-95B1-7114E467C1E4}" destId="{04E7EA56-7C25-4E1F-913B-C63BE4D9CDD9}" srcOrd="14" destOrd="0" presId="urn:microsoft.com/office/officeart/2005/8/layout/default"/>
    <dgm:cxn modelId="{295989FC-AD54-4C8F-B3E0-06F146D2E8BF}" type="presParOf" srcId="{B9A5B6EE-577A-40ED-95B1-7114E467C1E4}" destId="{DB6F83BF-4A1C-48A8-98AD-B6124DD55D9A}" srcOrd="15" destOrd="0" presId="urn:microsoft.com/office/officeart/2005/8/layout/default"/>
    <dgm:cxn modelId="{3CDAEBF1-96EB-4D77-986B-64B3EC223656}" type="presParOf" srcId="{B9A5B6EE-577A-40ED-95B1-7114E467C1E4}" destId="{4FF1D8CD-F7E6-42AD-87D4-7D200478535A}" srcOrd="16" destOrd="0" presId="urn:microsoft.com/office/officeart/2005/8/layout/default"/>
    <dgm:cxn modelId="{43CF12DF-3555-4734-A63C-E566D2C1573E}" type="presParOf" srcId="{B9A5B6EE-577A-40ED-95B1-7114E467C1E4}" destId="{B102848C-F11A-418A-BBE3-7459C58649A7}" srcOrd="17" destOrd="0" presId="urn:microsoft.com/office/officeart/2005/8/layout/default"/>
    <dgm:cxn modelId="{E338741D-3126-4AA3-8236-9A6A2BBEEC9A}" type="presParOf" srcId="{B9A5B6EE-577A-40ED-95B1-7114E467C1E4}" destId="{4086A878-1B3D-4884-87A7-CFE9BD07624B}" srcOrd="18" destOrd="0" presId="urn:microsoft.com/office/officeart/2005/8/layout/default"/>
    <dgm:cxn modelId="{40252B43-768C-4443-90FA-120C0B9E97FD}" type="presParOf" srcId="{B9A5B6EE-577A-40ED-95B1-7114E467C1E4}" destId="{646A6713-9F6C-4DF1-A0CE-F5003C0AEE66}" srcOrd="19" destOrd="0" presId="urn:microsoft.com/office/officeart/2005/8/layout/default"/>
    <dgm:cxn modelId="{20E83249-6CFC-433F-816E-56C964B18EDA}" type="presParOf" srcId="{B9A5B6EE-577A-40ED-95B1-7114E467C1E4}" destId="{51336D2C-58FD-48EC-B6F3-9F12696BCBEF}" srcOrd="20" destOrd="0" presId="urn:microsoft.com/office/officeart/2005/8/layout/default"/>
    <dgm:cxn modelId="{57444CF5-9F59-46BB-91B2-7E2323FC0D78}" type="presParOf" srcId="{B9A5B6EE-577A-40ED-95B1-7114E467C1E4}" destId="{01FBB1D4-77EF-455B-827D-DA67407E5BF6}" srcOrd="21" destOrd="0" presId="urn:microsoft.com/office/officeart/2005/8/layout/default"/>
    <dgm:cxn modelId="{C3232527-D18E-4BC4-B767-D9E8A88F8BE8}" type="presParOf" srcId="{B9A5B6EE-577A-40ED-95B1-7114E467C1E4}" destId="{9EB5E2DD-E54A-4FEB-BCB9-E086696E56E0}" srcOrd="2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C9F81-8E09-452A-8089-C43F2026C6F6}">
      <dsp:nvSpPr>
        <dsp:cNvPr id="0" name=""/>
        <dsp:cNvSpPr/>
      </dsp:nvSpPr>
      <dsp:spPr>
        <a:xfrm>
          <a:off x="212335" y="469890"/>
          <a:ext cx="1335915" cy="13359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182861-7195-4BB6-A7F1-F7A263780AC1}">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274072-9283-4550-86D8-6F149DBF38E0}">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fr-FR" sz="1600" kern="1200" dirty="0"/>
            <a:t>Le somnambulisme technologique (Margaret Lock) : « douter mais faire comme si »</a:t>
          </a:r>
          <a:br>
            <a:rPr lang="fr-FR" sz="1200" kern="1200" dirty="0"/>
          </a:br>
          <a:endParaRPr lang="en-US" sz="1200" kern="1200" dirty="0"/>
        </a:p>
      </dsp:txBody>
      <dsp:txXfrm>
        <a:off x="1834517" y="469890"/>
        <a:ext cx="3148942" cy="1335915"/>
      </dsp:txXfrm>
    </dsp:sp>
    <dsp:sp modelId="{45F4B7BB-0D52-4026-8B78-7EEAB04A5A78}">
      <dsp:nvSpPr>
        <dsp:cNvPr id="0" name=""/>
        <dsp:cNvSpPr/>
      </dsp:nvSpPr>
      <dsp:spPr>
        <a:xfrm>
          <a:off x="5532139" y="469890"/>
          <a:ext cx="1335915" cy="1335915"/>
        </a:xfrm>
        <a:prstGeom prst="ellipse">
          <a:avLst/>
        </a:prstGeom>
        <a:solidFill>
          <a:schemeClr val="accent5">
            <a:hueOff val="-2252848"/>
            <a:satOff val="-5806"/>
            <a:lumOff val="-3922"/>
            <a:alphaOff val="0"/>
          </a:schemeClr>
        </a:solidFill>
        <a:ln>
          <a:noFill/>
        </a:ln>
        <a:effectLst/>
      </dsp:spPr>
      <dsp:style>
        <a:lnRef idx="0">
          <a:scrgbClr r="0" g="0" b="0"/>
        </a:lnRef>
        <a:fillRef idx="1">
          <a:scrgbClr r="0" g="0" b="0"/>
        </a:fillRef>
        <a:effectRef idx="0">
          <a:scrgbClr r="0" g="0" b="0"/>
        </a:effectRef>
        <a:fontRef idx="minor"/>
      </dsp:style>
    </dsp:sp>
    <dsp:sp modelId="{3ABE19E9-BB06-4BC5-A7CB-C173E4C63948}">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54C60E-398F-4F22-86AD-8DB388595758}">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fr-FR" sz="1600" kern="1200" dirty="0"/>
            <a:t>Les produits d’e-santé mentale sont des dispositifs (Foucault, </a:t>
          </a:r>
          <a:r>
            <a:rPr lang="fr-FR" sz="1600" kern="1200" dirty="0" err="1"/>
            <a:t>Agambem</a:t>
          </a:r>
          <a:r>
            <a:rPr lang="fr-FR" sz="1600" kern="1200" dirty="0"/>
            <a:t>) car ils agissent (avec ou sans IA)</a:t>
          </a:r>
          <a:endParaRPr lang="fr-FR" sz="1200" kern="1200" dirty="0"/>
        </a:p>
        <a:p>
          <a:pPr marL="0" lvl="0" indent="0" algn="l" defTabSz="711200">
            <a:lnSpc>
              <a:spcPct val="90000"/>
            </a:lnSpc>
            <a:spcBef>
              <a:spcPct val="0"/>
            </a:spcBef>
            <a:spcAft>
              <a:spcPct val="35000"/>
            </a:spcAft>
            <a:buNone/>
          </a:pPr>
          <a:r>
            <a:rPr lang="fr-FR" sz="1200" kern="1200" dirty="0"/>
            <a:t>« […] j’appellerai dispositif tout ce qui a, d’une manière ou d’une autre, la capacité de capturer, d’orienter, de déterminer, d’intercepter, de modeler, de contrôler et d’assurer les gestes, les conduites, les opinions et les discours des êtres vivants. » (</a:t>
          </a:r>
          <a:r>
            <a:rPr lang="fr-FR" sz="1200" kern="1200" dirty="0" err="1"/>
            <a:t>Agamben</a:t>
          </a:r>
          <a:r>
            <a:rPr lang="fr-FR" sz="1200" kern="1200" dirty="0"/>
            <a:t> 2007, 30)</a:t>
          </a:r>
          <a:endParaRPr lang="en-US" sz="1200" kern="1200" dirty="0"/>
        </a:p>
      </dsp:txBody>
      <dsp:txXfrm>
        <a:off x="7154322" y="469890"/>
        <a:ext cx="3148942" cy="1335915"/>
      </dsp:txXfrm>
    </dsp:sp>
    <dsp:sp modelId="{26E26B30-7FC9-4B2D-80FC-252F6D522C40}">
      <dsp:nvSpPr>
        <dsp:cNvPr id="0" name=""/>
        <dsp:cNvSpPr/>
      </dsp:nvSpPr>
      <dsp:spPr>
        <a:xfrm>
          <a:off x="212335" y="2545532"/>
          <a:ext cx="1335915" cy="1335915"/>
        </a:xfrm>
        <a:prstGeom prst="ellipse">
          <a:avLst/>
        </a:prstGeom>
        <a:solidFill>
          <a:schemeClr val="accent5">
            <a:hueOff val="-4505695"/>
            <a:satOff val="-11613"/>
            <a:lumOff val="-7843"/>
            <a:alphaOff val="0"/>
          </a:schemeClr>
        </a:solidFill>
        <a:ln>
          <a:noFill/>
        </a:ln>
        <a:effectLst/>
      </dsp:spPr>
      <dsp:style>
        <a:lnRef idx="0">
          <a:scrgbClr r="0" g="0" b="0"/>
        </a:lnRef>
        <a:fillRef idx="1">
          <a:scrgbClr r="0" g="0" b="0"/>
        </a:fillRef>
        <a:effectRef idx="0">
          <a:scrgbClr r="0" g="0" b="0"/>
        </a:effectRef>
        <a:fontRef idx="minor"/>
      </dsp:style>
    </dsp:sp>
    <dsp:sp modelId="{7B5C8AC6-6C47-4FA3-B731-20D332034F8A}">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19137D-338C-40FC-829C-151E39E843C9}">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fr-FR" sz="1600" kern="1200" dirty="0"/>
            <a:t>La citadelle cyborg (Downey, </a:t>
          </a:r>
          <a:r>
            <a:rPr lang="fr-FR" sz="1600" kern="1200" dirty="0" err="1"/>
            <a:t>Dumit</a:t>
          </a:r>
          <a:r>
            <a:rPr lang="fr-FR" sz="1600" kern="1200" dirty="0"/>
            <a:t>, </a:t>
          </a:r>
          <a:r>
            <a:rPr lang="fr-FR" sz="1600" kern="1200" dirty="0" err="1"/>
            <a:t>Harraway</a:t>
          </a:r>
          <a:r>
            <a:rPr lang="fr-FR" sz="1600" kern="1200" dirty="0"/>
            <a:t>, …)</a:t>
          </a:r>
        </a:p>
        <a:p>
          <a:pPr marL="0" lvl="0" indent="0" algn="l" defTabSz="711200">
            <a:lnSpc>
              <a:spcPct val="90000"/>
            </a:lnSpc>
            <a:spcBef>
              <a:spcPct val="0"/>
            </a:spcBef>
            <a:spcAft>
              <a:spcPct val="35000"/>
            </a:spcAft>
            <a:buNone/>
          </a:pPr>
          <a:endParaRPr lang="fr-FR" sz="1600" kern="1200" dirty="0"/>
        </a:p>
        <a:p>
          <a:pPr marL="0" lvl="0" indent="0" algn="l" defTabSz="711200">
            <a:lnSpc>
              <a:spcPct val="90000"/>
            </a:lnSpc>
            <a:spcBef>
              <a:spcPct val="0"/>
            </a:spcBef>
            <a:spcAft>
              <a:spcPct val="35000"/>
            </a:spcAft>
            <a:buNone/>
          </a:pPr>
          <a:r>
            <a:rPr lang="fr-FR" sz="1600" kern="1200" dirty="0"/>
            <a:t>L’e-santé mentale assemble des humains et machine. </a:t>
          </a:r>
        </a:p>
        <a:p>
          <a:pPr marL="0" lvl="0" indent="0" algn="l" defTabSz="711200">
            <a:lnSpc>
              <a:spcPct val="90000"/>
            </a:lnSpc>
            <a:spcBef>
              <a:spcPct val="0"/>
            </a:spcBef>
            <a:spcAft>
              <a:spcPct val="35000"/>
            </a:spcAft>
            <a:buNone/>
          </a:pPr>
          <a:r>
            <a:rPr lang="fr-FR" sz="1600" kern="1200" dirty="0"/>
            <a:t>Les dispositifs sont conçus dans des citadelles </a:t>
          </a:r>
          <a:br>
            <a:rPr lang="fr-FR" sz="1600" kern="1200" dirty="0"/>
          </a:br>
          <a:endParaRPr lang="en-US" sz="1600" kern="1200" dirty="0"/>
        </a:p>
      </dsp:txBody>
      <dsp:txXfrm>
        <a:off x="1834517" y="2545532"/>
        <a:ext cx="3148942" cy="1335915"/>
      </dsp:txXfrm>
    </dsp:sp>
    <dsp:sp modelId="{931C7460-1F34-4602-B891-F18DFBD77651}">
      <dsp:nvSpPr>
        <dsp:cNvPr id="0" name=""/>
        <dsp:cNvSpPr/>
      </dsp:nvSpPr>
      <dsp:spPr>
        <a:xfrm>
          <a:off x="5532139" y="2545532"/>
          <a:ext cx="1335915" cy="1335915"/>
        </a:xfrm>
        <a:prstGeom prst="ellipse">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dsp:style>
    </dsp:sp>
    <dsp:sp modelId="{5E19DA27-5E77-44DD-90A6-330F82BA505C}">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A3A8D0-6822-43F3-8859-185AA577783E}">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fr-FR" sz="1600" kern="1200" dirty="0"/>
            <a:t>Zoe et Bios, la vie biologique et sociale (</a:t>
          </a:r>
          <a:r>
            <a:rPr lang="fr-FR" sz="1600" kern="1200" dirty="0" err="1"/>
            <a:t>Agambem</a:t>
          </a:r>
          <a:r>
            <a:rPr lang="fr-FR" sz="1600" kern="1200" dirty="0"/>
            <a:t>)</a:t>
          </a:r>
          <a:endParaRPr lang="en-US" sz="1600" kern="1200" dirty="0"/>
        </a:p>
      </dsp:txBody>
      <dsp:txXfrm>
        <a:off x="7154322" y="2545532"/>
        <a:ext cx="3148942" cy="13359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AE8AE-C848-4681-BB35-3E5DD6C171C0}">
      <dsp:nvSpPr>
        <dsp:cNvPr id="0" name=""/>
        <dsp:cNvSpPr/>
      </dsp:nvSpPr>
      <dsp:spPr>
        <a:xfrm>
          <a:off x="582645" y="1178"/>
          <a:ext cx="2174490" cy="130469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a:t>Entendre les murmures qui relient au monde social</a:t>
          </a:r>
          <a:endParaRPr lang="en-US" sz="1500" kern="1200"/>
        </a:p>
      </dsp:txBody>
      <dsp:txXfrm>
        <a:off x="582645" y="1178"/>
        <a:ext cx="2174490" cy="1304694"/>
      </dsp:txXfrm>
    </dsp:sp>
    <dsp:sp modelId="{E313CCB7-285F-4B8C-9790-0D0D375E2F9E}">
      <dsp:nvSpPr>
        <dsp:cNvPr id="0" name=""/>
        <dsp:cNvSpPr/>
      </dsp:nvSpPr>
      <dsp:spPr>
        <a:xfrm>
          <a:off x="2974584" y="1178"/>
          <a:ext cx="2174490" cy="1304694"/>
        </a:xfrm>
        <a:prstGeom prst="rect">
          <a:avLst/>
        </a:prstGeom>
        <a:gradFill rotWithShape="0">
          <a:gsLst>
            <a:gs pos="0">
              <a:schemeClr val="accent2">
                <a:hueOff val="-132306"/>
                <a:satOff val="-7630"/>
                <a:lumOff val="784"/>
                <a:alphaOff val="0"/>
                <a:satMod val="103000"/>
                <a:lumMod val="102000"/>
                <a:tint val="94000"/>
              </a:schemeClr>
            </a:gs>
            <a:gs pos="50000">
              <a:schemeClr val="accent2">
                <a:hueOff val="-132306"/>
                <a:satOff val="-7630"/>
                <a:lumOff val="784"/>
                <a:alphaOff val="0"/>
                <a:satMod val="110000"/>
                <a:lumMod val="100000"/>
                <a:shade val="100000"/>
              </a:schemeClr>
            </a:gs>
            <a:gs pos="100000">
              <a:schemeClr val="accent2">
                <a:hueOff val="-132306"/>
                <a:satOff val="-7630"/>
                <a:lumOff val="78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a:t>Renforcer la prise en compte du vécu des usagers</a:t>
          </a:r>
          <a:endParaRPr lang="en-US" sz="1500" kern="1200"/>
        </a:p>
      </dsp:txBody>
      <dsp:txXfrm>
        <a:off x="2974584" y="1178"/>
        <a:ext cx="2174490" cy="1304694"/>
      </dsp:txXfrm>
    </dsp:sp>
    <dsp:sp modelId="{21B68D09-49CA-4274-B553-4964AAD1E83C}">
      <dsp:nvSpPr>
        <dsp:cNvPr id="0" name=""/>
        <dsp:cNvSpPr/>
      </dsp:nvSpPr>
      <dsp:spPr>
        <a:xfrm>
          <a:off x="5366524" y="1178"/>
          <a:ext cx="2174490" cy="1304694"/>
        </a:xfrm>
        <a:prstGeom prst="rect">
          <a:avLst/>
        </a:prstGeom>
        <a:gradFill rotWithShape="0">
          <a:gsLst>
            <a:gs pos="0">
              <a:schemeClr val="accent2">
                <a:hueOff val="-264611"/>
                <a:satOff val="-15260"/>
                <a:lumOff val="1569"/>
                <a:alphaOff val="0"/>
                <a:satMod val="103000"/>
                <a:lumMod val="102000"/>
                <a:tint val="94000"/>
              </a:schemeClr>
            </a:gs>
            <a:gs pos="50000">
              <a:schemeClr val="accent2">
                <a:hueOff val="-264611"/>
                <a:satOff val="-15260"/>
                <a:lumOff val="1569"/>
                <a:alphaOff val="0"/>
                <a:satMod val="110000"/>
                <a:lumMod val="100000"/>
                <a:shade val="100000"/>
              </a:schemeClr>
            </a:gs>
            <a:gs pos="100000">
              <a:schemeClr val="accent2">
                <a:hueOff val="-264611"/>
                <a:satOff val="-15260"/>
                <a:lumOff val="156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a:t>Renforcer la participation des usagers dans les activités du projet, y compris dans la gouvernance</a:t>
          </a:r>
          <a:endParaRPr lang="en-US" sz="1500" kern="1200"/>
        </a:p>
      </dsp:txBody>
      <dsp:txXfrm>
        <a:off x="5366524" y="1178"/>
        <a:ext cx="2174490" cy="1304694"/>
      </dsp:txXfrm>
    </dsp:sp>
    <dsp:sp modelId="{56E29C67-E9D0-454A-AC38-71CB36ABDA1C}">
      <dsp:nvSpPr>
        <dsp:cNvPr id="0" name=""/>
        <dsp:cNvSpPr/>
      </dsp:nvSpPr>
      <dsp:spPr>
        <a:xfrm>
          <a:off x="7758464" y="1178"/>
          <a:ext cx="2174490" cy="1304694"/>
        </a:xfrm>
        <a:prstGeom prst="rect">
          <a:avLst/>
        </a:prstGeom>
        <a:gradFill rotWithShape="0">
          <a:gsLst>
            <a:gs pos="0">
              <a:schemeClr val="accent2">
                <a:hueOff val="-396917"/>
                <a:satOff val="-22889"/>
                <a:lumOff val="2353"/>
                <a:alphaOff val="0"/>
                <a:satMod val="103000"/>
                <a:lumMod val="102000"/>
                <a:tint val="94000"/>
              </a:schemeClr>
            </a:gs>
            <a:gs pos="50000">
              <a:schemeClr val="accent2">
                <a:hueOff val="-396917"/>
                <a:satOff val="-22889"/>
                <a:lumOff val="2353"/>
                <a:alphaOff val="0"/>
                <a:satMod val="110000"/>
                <a:lumMod val="100000"/>
                <a:shade val="100000"/>
              </a:schemeClr>
            </a:gs>
            <a:gs pos="100000">
              <a:schemeClr val="accent2">
                <a:hueOff val="-396917"/>
                <a:satOff val="-22889"/>
                <a:lumOff val="2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a:t>Construire la citadelle sur les fondations de l’innovation sociale</a:t>
          </a:r>
          <a:endParaRPr lang="en-US" sz="1500" kern="1200"/>
        </a:p>
      </dsp:txBody>
      <dsp:txXfrm>
        <a:off x="7758464" y="1178"/>
        <a:ext cx="2174490" cy="1304694"/>
      </dsp:txXfrm>
    </dsp:sp>
    <dsp:sp modelId="{7354C2DD-03DC-4CDA-872D-7BAD03DD8C71}">
      <dsp:nvSpPr>
        <dsp:cNvPr id="0" name=""/>
        <dsp:cNvSpPr/>
      </dsp:nvSpPr>
      <dsp:spPr>
        <a:xfrm>
          <a:off x="582645" y="1523321"/>
          <a:ext cx="2174490" cy="1304694"/>
        </a:xfrm>
        <a:prstGeom prst="rect">
          <a:avLst/>
        </a:prstGeom>
        <a:gradFill rotWithShape="0">
          <a:gsLst>
            <a:gs pos="0">
              <a:schemeClr val="accent2">
                <a:hueOff val="-529223"/>
                <a:satOff val="-30519"/>
                <a:lumOff val="3137"/>
                <a:alphaOff val="0"/>
                <a:satMod val="103000"/>
                <a:lumMod val="102000"/>
                <a:tint val="94000"/>
              </a:schemeClr>
            </a:gs>
            <a:gs pos="50000">
              <a:schemeClr val="accent2">
                <a:hueOff val="-529223"/>
                <a:satOff val="-30519"/>
                <a:lumOff val="3137"/>
                <a:alphaOff val="0"/>
                <a:satMod val="110000"/>
                <a:lumMod val="100000"/>
                <a:shade val="100000"/>
              </a:schemeClr>
            </a:gs>
            <a:gs pos="100000">
              <a:schemeClr val="accent2">
                <a:hueOff val="-529223"/>
                <a:satOff val="-30519"/>
                <a:lumOff val="313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a:t>Lutter contre l’évidence du techno-solutionnisme</a:t>
          </a:r>
          <a:endParaRPr lang="en-US" sz="1500" kern="1200"/>
        </a:p>
      </dsp:txBody>
      <dsp:txXfrm>
        <a:off x="582645" y="1523321"/>
        <a:ext cx="2174490" cy="1304694"/>
      </dsp:txXfrm>
    </dsp:sp>
    <dsp:sp modelId="{BFA2DDC0-F0E0-43D4-8B7B-ACD7B969027E}">
      <dsp:nvSpPr>
        <dsp:cNvPr id="0" name=""/>
        <dsp:cNvSpPr/>
      </dsp:nvSpPr>
      <dsp:spPr>
        <a:xfrm>
          <a:off x="2974584" y="1523321"/>
          <a:ext cx="2174490" cy="1304694"/>
        </a:xfrm>
        <a:prstGeom prst="rect">
          <a:avLst/>
        </a:prstGeom>
        <a:gradFill rotWithShape="0">
          <a:gsLst>
            <a:gs pos="0">
              <a:schemeClr val="accent2">
                <a:hueOff val="-661529"/>
                <a:satOff val="-38149"/>
                <a:lumOff val="3922"/>
                <a:alphaOff val="0"/>
                <a:satMod val="103000"/>
                <a:lumMod val="102000"/>
                <a:tint val="94000"/>
              </a:schemeClr>
            </a:gs>
            <a:gs pos="50000">
              <a:schemeClr val="accent2">
                <a:hueOff val="-661529"/>
                <a:satOff val="-38149"/>
                <a:lumOff val="3922"/>
                <a:alphaOff val="0"/>
                <a:satMod val="110000"/>
                <a:lumMod val="100000"/>
                <a:shade val="100000"/>
              </a:schemeClr>
            </a:gs>
            <a:gs pos="100000">
              <a:schemeClr val="accent2">
                <a:hueOff val="-661529"/>
                <a:satOff val="-38149"/>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a:t>Co-produire l’évaluation du projet</a:t>
          </a:r>
          <a:endParaRPr lang="en-US" sz="1500" kern="1200"/>
        </a:p>
      </dsp:txBody>
      <dsp:txXfrm>
        <a:off x="2974584" y="1523321"/>
        <a:ext cx="2174490" cy="1304694"/>
      </dsp:txXfrm>
    </dsp:sp>
    <dsp:sp modelId="{66DDF2DC-CF05-4892-80EB-4FC0E1DEADC3}">
      <dsp:nvSpPr>
        <dsp:cNvPr id="0" name=""/>
        <dsp:cNvSpPr/>
      </dsp:nvSpPr>
      <dsp:spPr>
        <a:xfrm>
          <a:off x="5366524" y="1523321"/>
          <a:ext cx="2174490" cy="1304694"/>
        </a:xfrm>
        <a:prstGeom prst="rect">
          <a:avLst/>
        </a:prstGeom>
        <a:gradFill rotWithShape="0">
          <a:gsLst>
            <a:gs pos="0">
              <a:schemeClr val="accent2">
                <a:hueOff val="-793834"/>
                <a:satOff val="-45779"/>
                <a:lumOff val="4706"/>
                <a:alphaOff val="0"/>
                <a:satMod val="103000"/>
                <a:lumMod val="102000"/>
                <a:tint val="94000"/>
              </a:schemeClr>
            </a:gs>
            <a:gs pos="50000">
              <a:schemeClr val="accent2">
                <a:hueOff val="-793834"/>
                <a:satOff val="-45779"/>
                <a:lumOff val="4706"/>
                <a:alphaOff val="0"/>
                <a:satMod val="110000"/>
                <a:lumMod val="100000"/>
                <a:shade val="100000"/>
              </a:schemeClr>
            </a:gs>
            <a:gs pos="100000">
              <a:schemeClr val="accent2">
                <a:hueOff val="-793834"/>
                <a:satOff val="-45779"/>
                <a:lumOff val="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a:t>Entendre la réflexion éthique contre une éthique procédurale</a:t>
          </a:r>
          <a:endParaRPr lang="en-US" sz="1500" kern="1200"/>
        </a:p>
      </dsp:txBody>
      <dsp:txXfrm>
        <a:off x="5366524" y="1523321"/>
        <a:ext cx="2174490" cy="1304694"/>
      </dsp:txXfrm>
    </dsp:sp>
    <dsp:sp modelId="{04E7EA56-7C25-4E1F-913B-C63BE4D9CDD9}">
      <dsp:nvSpPr>
        <dsp:cNvPr id="0" name=""/>
        <dsp:cNvSpPr/>
      </dsp:nvSpPr>
      <dsp:spPr>
        <a:xfrm>
          <a:off x="7758464" y="1523321"/>
          <a:ext cx="2174490" cy="1304694"/>
        </a:xfrm>
        <a:prstGeom prst="rect">
          <a:avLst/>
        </a:prstGeom>
        <a:gradFill rotWithShape="0">
          <a:gsLst>
            <a:gs pos="0">
              <a:schemeClr val="accent2">
                <a:hueOff val="-926140"/>
                <a:satOff val="-53409"/>
                <a:lumOff val="5491"/>
                <a:alphaOff val="0"/>
                <a:satMod val="103000"/>
                <a:lumMod val="102000"/>
                <a:tint val="94000"/>
              </a:schemeClr>
            </a:gs>
            <a:gs pos="50000">
              <a:schemeClr val="accent2">
                <a:hueOff val="-926140"/>
                <a:satOff val="-53409"/>
                <a:lumOff val="5491"/>
                <a:alphaOff val="0"/>
                <a:satMod val="110000"/>
                <a:lumMod val="100000"/>
                <a:shade val="100000"/>
              </a:schemeClr>
            </a:gs>
            <a:gs pos="100000">
              <a:schemeClr val="accent2">
                <a:hueOff val="-926140"/>
                <a:satOff val="-53409"/>
                <a:lumOff val="549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a:t>Développer une posture « technocritique »</a:t>
          </a:r>
          <a:endParaRPr lang="en-US" sz="1500" kern="1200"/>
        </a:p>
      </dsp:txBody>
      <dsp:txXfrm>
        <a:off x="7758464" y="1523321"/>
        <a:ext cx="2174490" cy="1304694"/>
      </dsp:txXfrm>
    </dsp:sp>
    <dsp:sp modelId="{4FF1D8CD-F7E6-42AD-87D4-7D200478535A}">
      <dsp:nvSpPr>
        <dsp:cNvPr id="0" name=""/>
        <dsp:cNvSpPr/>
      </dsp:nvSpPr>
      <dsp:spPr>
        <a:xfrm>
          <a:off x="582645" y="3045465"/>
          <a:ext cx="2174490" cy="1304694"/>
        </a:xfrm>
        <a:prstGeom prst="rect">
          <a:avLst/>
        </a:prstGeom>
        <a:gradFill rotWithShape="0">
          <a:gsLst>
            <a:gs pos="0">
              <a:schemeClr val="accent2">
                <a:hueOff val="-1058446"/>
                <a:satOff val="-61039"/>
                <a:lumOff val="6275"/>
                <a:alphaOff val="0"/>
                <a:satMod val="103000"/>
                <a:lumMod val="102000"/>
                <a:tint val="94000"/>
              </a:schemeClr>
            </a:gs>
            <a:gs pos="50000">
              <a:schemeClr val="accent2">
                <a:hueOff val="-1058446"/>
                <a:satOff val="-61039"/>
                <a:lumOff val="6275"/>
                <a:alphaOff val="0"/>
                <a:satMod val="110000"/>
                <a:lumMod val="100000"/>
                <a:shade val="100000"/>
              </a:schemeClr>
            </a:gs>
            <a:gs pos="100000">
              <a:schemeClr val="accent2">
                <a:hueOff val="-1058446"/>
                <a:satOff val="-61039"/>
                <a:lumOff val="627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a:t>Miser sur l’éducabilité et le convivialisme</a:t>
          </a:r>
          <a:endParaRPr lang="en-US" sz="1500" kern="1200"/>
        </a:p>
      </dsp:txBody>
      <dsp:txXfrm>
        <a:off x="582645" y="3045465"/>
        <a:ext cx="2174490" cy="1304694"/>
      </dsp:txXfrm>
    </dsp:sp>
    <dsp:sp modelId="{4086A878-1B3D-4884-87A7-CFE9BD07624B}">
      <dsp:nvSpPr>
        <dsp:cNvPr id="0" name=""/>
        <dsp:cNvSpPr/>
      </dsp:nvSpPr>
      <dsp:spPr>
        <a:xfrm>
          <a:off x="2974584" y="3045465"/>
          <a:ext cx="2174490" cy="1304694"/>
        </a:xfrm>
        <a:prstGeom prst="rect">
          <a:avLst/>
        </a:prstGeom>
        <a:gradFill rotWithShape="0">
          <a:gsLst>
            <a:gs pos="0">
              <a:schemeClr val="accent2">
                <a:hueOff val="-1190752"/>
                <a:satOff val="-68668"/>
                <a:lumOff val="7059"/>
                <a:alphaOff val="0"/>
                <a:satMod val="103000"/>
                <a:lumMod val="102000"/>
                <a:tint val="94000"/>
              </a:schemeClr>
            </a:gs>
            <a:gs pos="50000">
              <a:schemeClr val="accent2">
                <a:hueOff val="-1190752"/>
                <a:satOff val="-68668"/>
                <a:lumOff val="7059"/>
                <a:alphaOff val="0"/>
                <a:satMod val="110000"/>
                <a:lumMod val="100000"/>
                <a:shade val="100000"/>
              </a:schemeClr>
            </a:gs>
            <a:gs pos="100000">
              <a:schemeClr val="accent2">
                <a:hueOff val="-1190752"/>
                <a:satOff val="-68668"/>
                <a:lumOff val="705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a:t>Socialiser les dispositifs par la critique</a:t>
          </a:r>
          <a:endParaRPr lang="en-US" sz="1500" kern="1200"/>
        </a:p>
      </dsp:txBody>
      <dsp:txXfrm>
        <a:off x="2974584" y="3045465"/>
        <a:ext cx="2174490" cy="1304694"/>
      </dsp:txXfrm>
    </dsp:sp>
    <dsp:sp modelId="{51336D2C-58FD-48EC-B6F3-9F12696BCBEF}">
      <dsp:nvSpPr>
        <dsp:cNvPr id="0" name=""/>
        <dsp:cNvSpPr/>
      </dsp:nvSpPr>
      <dsp:spPr>
        <a:xfrm>
          <a:off x="5366524" y="3045465"/>
          <a:ext cx="2174490" cy="1304694"/>
        </a:xfrm>
        <a:prstGeom prst="rect">
          <a:avLst/>
        </a:prstGeom>
        <a:gradFill rotWithShape="0">
          <a:gsLst>
            <a:gs pos="0">
              <a:schemeClr val="accent2">
                <a:hueOff val="-1323057"/>
                <a:satOff val="-76298"/>
                <a:lumOff val="7844"/>
                <a:alphaOff val="0"/>
                <a:satMod val="103000"/>
                <a:lumMod val="102000"/>
                <a:tint val="94000"/>
              </a:schemeClr>
            </a:gs>
            <a:gs pos="50000">
              <a:schemeClr val="accent2">
                <a:hueOff val="-1323057"/>
                <a:satOff val="-76298"/>
                <a:lumOff val="7844"/>
                <a:alphaOff val="0"/>
                <a:satMod val="110000"/>
                <a:lumMod val="100000"/>
                <a:shade val="100000"/>
              </a:schemeClr>
            </a:gs>
            <a:gs pos="100000">
              <a:schemeClr val="accent2">
                <a:hueOff val="-1323057"/>
                <a:satOff val="-76298"/>
                <a:lumOff val="784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a:t>Co-créer, co-produire, co-fabriquer, … mais sans réductionnisme</a:t>
          </a:r>
          <a:endParaRPr lang="en-US" sz="1500" kern="1200"/>
        </a:p>
      </dsp:txBody>
      <dsp:txXfrm>
        <a:off x="5366524" y="3045465"/>
        <a:ext cx="2174490" cy="1304694"/>
      </dsp:txXfrm>
    </dsp:sp>
    <dsp:sp modelId="{9EB5E2DD-E54A-4FEB-BCB9-E086696E56E0}">
      <dsp:nvSpPr>
        <dsp:cNvPr id="0" name=""/>
        <dsp:cNvSpPr/>
      </dsp:nvSpPr>
      <dsp:spPr>
        <a:xfrm>
          <a:off x="7758464" y="3045465"/>
          <a:ext cx="2174490" cy="1304694"/>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a:t>Faire une place aux sciences humaines et sociales, y compris à la critique</a:t>
          </a:r>
          <a:endParaRPr lang="en-US" sz="1500" kern="1200"/>
        </a:p>
      </dsp:txBody>
      <dsp:txXfrm>
        <a:off x="7758464" y="3045465"/>
        <a:ext cx="2174490" cy="1304694"/>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2B5A2B-DE83-4DC6-9152-38F1865AFFE7}" type="datetimeFigureOut">
              <a:rPr lang="fr-FR" smtClean="0"/>
              <a:t>19/03/2024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BF072A-A338-45C7-B5A5-86ADA3319AFE}" type="slidenum">
              <a:rPr lang="fr-FR" smtClean="0"/>
              <a:t>‹N°›</a:t>
            </a:fld>
            <a:endParaRPr lang="fr-FR"/>
          </a:p>
        </p:txBody>
      </p:sp>
    </p:spTree>
    <p:extLst>
      <p:ext uri="{BB962C8B-B14F-4D97-AF65-F5344CB8AC3E}">
        <p14:creationId xmlns:p14="http://schemas.microsoft.com/office/powerpoint/2010/main" val="1081005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5F5F42-5AB0-AF0A-2B8C-146066063B1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A80F150-9ED8-048D-770C-557F07E6BC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33143B1-6E93-1582-0384-C88F42E3C4A4}"/>
              </a:ext>
            </a:extLst>
          </p:cNvPr>
          <p:cNvSpPr>
            <a:spLocks noGrp="1"/>
          </p:cNvSpPr>
          <p:nvPr>
            <p:ph type="dt" sz="half" idx="10"/>
          </p:nvPr>
        </p:nvSpPr>
        <p:spPr/>
        <p:txBody>
          <a:bodyPr/>
          <a:lstStyle/>
          <a:p>
            <a:fld id="{77892B7C-F0B7-45E5-AE2A-12F30691F91D}" type="datetime1">
              <a:rPr lang="fr-FR" smtClean="0"/>
              <a:t>19/03/2024</a:t>
            </a:fld>
            <a:endParaRPr lang="fr-FR"/>
          </a:p>
        </p:txBody>
      </p:sp>
      <p:sp>
        <p:nvSpPr>
          <p:cNvPr id="5" name="Espace réservé du pied de page 4">
            <a:extLst>
              <a:ext uri="{FF2B5EF4-FFF2-40B4-BE49-F238E27FC236}">
                <a16:creationId xmlns:a16="http://schemas.microsoft.com/office/drawing/2014/main" id="{2636FE9A-0CF4-776C-37FC-B356D4FB64B4}"/>
              </a:ext>
            </a:extLst>
          </p:cNvPr>
          <p:cNvSpPr>
            <a:spLocks noGrp="1"/>
          </p:cNvSpPr>
          <p:nvPr>
            <p:ph type="ftr" sz="quarter" idx="11"/>
          </p:nvPr>
        </p:nvSpPr>
        <p:spPr/>
        <p:txBody>
          <a:bodyPr/>
          <a:lstStyle/>
          <a:p>
            <a:r>
              <a:rPr lang="sv-SE"/>
              <a:t>G. Absil, UR LABOCS, HELMo</a:t>
            </a:r>
            <a:endParaRPr lang="fr-FR"/>
          </a:p>
        </p:txBody>
      </p:sp>
      <p:sp>
        <p:nvSpPr>
          <p:cNvPr id="6" name="Espace réservé du numéro de diapositive 5">
            <a:extLst>
              <a:ext uri="{FF2B5EF4-FFF2-40B4-BE49-F238E27FC236}">
                <a16:creationId xmlns:a16="http://schemas.microsoft.com/office/drawing/2014/main" id="{E6908220-CEF4-3377-F480-A1E67E96B2C1}"/>
              </a:ext>
            </a:extLst>
          </p:cNvPr>
          <p:cNvSpPr>
            <a:spLocks noGrp="1"/>
          </p:cNvSpPr>
          <p:nvPr>
            <p:ph type="sldNum" sz="quarter" idx="12"/>
          </p:nvPr>
        </p:nvSpPr>
        <p:spPr/>
        <p:txBody>
          <a:bodyPr/>
          <a:lstStyle/>
          <a:p>
            <a:fld id="{A2C36B9B-BF36-433C-AFD7-6A551AAC0C75}" type="slidenum">
              <a:rPr lang="fr-FR" smtClean="0"/>
              <a:t>‹N°›</a:t>
            </a:fld>
            <a:endParaRPr lang="fr-FR"/>
          </a:p>
        </p:txBody>
      </p:sp>
    </p:spTree>
    <p:extLst>
      <p:ext uri="{BB962C8B-B14F-4D97-AF65-F5344CB8AC3E}">
        <p14:creationId xmlns:p14="http://schemas.microsoft.com/office/powerpoint/2010/main" val="9665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78DE1E-8CB6-36F0-02A5-978680A0A72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0125190-34CB-9010-23C0-B3E80C12D36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B982723-35EF-BE54-870F-854DC67F91AF}"/>
              </a:ext>
            </a:extLst>
          </p:cNvPr>
          <p:cNvSpPr>
            <a:spLocks noGrp="1"/>
          </p:cNvSpPr>
          <p:nvPr>
            <p:ph type="dt" sz="half" idx="10"/>
          </p:nvPr>
        </p:nvSpPr>
        <p:spPr/>
        <p:txBody>
          <a:bodyPr/>
          <a:lstStyle/>
          <a:p>
            <a:fld id="{AF7B237B-DCA6-46E0-BCC9-71696B403E03}" type="datetime1">
              <a:rPr lang="fr-FR" smtClean="0"/>
              <a:t>19/03/2024</a:t>
            </a:fld>
            <a:endParaRPr lang="fr-FR"/>
          </a:p>
        </p:txBody>
      </p:sp>
      <p:sp>
        <p:nvSpPr>
          <p:cNvPr id="5" name="Espace réservé du pied de page 4">
            <a:extLst>
              <a:ext uri="{FF2B5EF4-FFF2-40B4-BE49-F238E27FC236}">
                <a16:creationId xmlns:a16="http://schemas.microsoft.com/office/drawing/2014/main" id="{0AEFA0D9-CB2B-F955-A06E-6A1ECB9791D8}"/>
              </a:ext>
            </a:extLst>
          </p:cNvPr>
          <p:cNvSpPr>
            <a:spLocks noGrp="1"/>
          </p:cNvSpPr>
          <p:nvPr>
            <p:ph type="ftr" sz="quarter" idx="11"/>
          </p:nvPr>
        </p:nvSpPr>
        <p:spPr/>
        <p:txBody>
          <a:bodyPr/>
          <a:lstStyle/>
          <a:p>
            <a:r>
              <a:rPr lang="sv-SE"/>
              <a:t>G. Absil, UR LABOCS, HELMo</a:t>
            </a:r>
            <a:endParaRPr lang="fr-FR"/>
          </a:p>
        </p:txBody>
      </p:sp>
      <p:sp>
        <p:nvSpPr>
          <p:cNvPr id="6" name="Espace réservé du numéro de diapositive 5">
            <a:extLst>
              <a:ext uri="{FF2B5EF4-FFF2-40B4-BE49-F238E27FC236}">
                <a16:creationId xmlns:a16="http://schemas.microsoft.com/office/drawing/2014/main" id="{91A695A1-982B-A244-9642-420BF941ACC1}"/>
              </a:ext>
            </a:extLst>
          </p:cNvPr>
          <p:cNvSpPr>
            <a:spLocks noGrp="1"/>
          </p:cNvSpPr>
          <p:nvPr>
            <p:ph type="sldNum" sz="quarter" idx="12"/>
          </p:nvPr>
        </p:nvSpPr>
        <p:spPr/>
        <p:txBody>
          <a:bodyPr/>
          <a:lstStyle/>
          <a:p>
            <a:fld id="{A2C36B9B-BF36-433C-AFD7-6A551AAC0C75}" type="slidenum">
              <a:rPr lang="fr-FR" smtClean="0"/>
              <a:t>‹N°›</a:t>
            </a:fld>
            <a:endParaRPr lang="fr-FR"/>
          </a:p>
        </p:txBody>
      </p:sp>
    </p:spTree>
    <p:extLst>
      <p:ext uri="{BB962C8B-B14F-4D97-AF65-F5344CB8AC3E}">
        <p14:creationId xmlns:p14="http://schemas.microsoft.com/office/powerpoint/2010/main" val="1516372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1833C01-1414-61FD-82B4-A63EE9C41F6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809188B-252C-CB21-5705-6DC6482CD9D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4BDB30B-0FDF-2FB8-ACC4-A1F413A70FD2}"/>
              </a:ext>
            </a:extLst>
          </p:cNvPr>
          <p:cNvSpPr>
            <a:spLocks noGrp="1"/>
          </p:cNvSpPr>
          <p:nvPr>
            <p:ph type="dt" sz="half" idx="10"/>
          </p:nvPr>
        </p:nvSpPr>
        <p:spPr/>
        <p:txBody>
          <a:bodyPr/>
          <a:lstStyle/>
          <a:p>
            <a:fld id="{7CDEE204-B767-44F0-8981-0B1678FEC04D}" type="datetime1">
              <a:rPr lang="fr-FR" smtClean="0"/>
              <a:t>19/03/2024</a:t>
            </a:fld>
            <a:endParaRPr lang="fr-FR"/>
          </a:p>
        </p:txBody>
      </p:sp>
      <p:sp>
        <p:nvSpPr>
          <p:cNvPr id="5" name="Espace réservé du pied de page 4">
            <a:extLst>
              <a:ext uri="{FF2B5EF4-FFF2-40B4-BE49-F238E27FC236}">
                <a16:creationId xmlns:a16="http://schemas.microsoft.com/office/drawing/2014/main" id="{D2FC37D0-4110-CAFB-5FB4-C3CF3595D31B}"/>
              </a:ext>
            </a:extLst>
          </p:cNvPr>
          <p:cNvSpPr>
            <a:spLocks noGrp="1"/>
          </p:cNvSpPr>
          <p:nvPr>
            <p:ph type="ftr" sz="quarter" idx="11"/>
          </p:nvPr>
        </p:nvSpPr>
        <p:spPr/>
        <p:txBody>
          <a:bodyPr/>
          <a:lstStyle/>
          <a:p>
            <a:r>
              <a:rPr lang="sv-SE"/>
              <a:t>G. Absil, UR LABOCS, HELMo</a:t>
            </a:r>
            <a:endParaRPr lang="fr-FR"/>
          </a:p>
        </p:txBody>
      </p:sp>
      <p:sp>
        <p:nvSpPr>
          <p:cNvPr id="6" name="Espace réservé du numéro de diapositive 5">
            <a:extLst>
              <a:ext uri="{FF2B5EF4-FFF2-40B4-BE49-F238E27FC236}">
                <a16:creationId xmlns:a16="http://schemas.microsoft.com/office/drawing/2014/main" id="{B1BAF2A2-25FE-0157-5A39-DB4069C6D06A}"/>
              </a:ext>
            </a:extLst>
          </p:cNvPr>
          <p:cNvSpPr>
            <a:spLocks noGrp="1"/>
          </p:cNvSpPr>
          <p:nvPr>
            <p:ph type="sldNum" sz="quarter" idx="12"/>
          </p:nvPr>
        </p:nvSpPr>
        <p:spPr/>
        <p:txBody>
          <a:bodyPr/>
          <a:lstStyle/>
          <a:p>
            <a:fld id="{A2C36B9B-BF36-433C-AFD7-6A551AAC0C75}" type="slidenum">
              <a:rPr lang="fr-FR" smtClean="0"/>
              <a:t>‹N°›</a:t>
            </a:fld>
            <a:endParaRPr lang="fr-FR"/>
          </a:p>
        </p:txBody>
      </p:sp>
    </p:spTree>
    <p:extLst>
      <p:ext uri="{BB962C8B-B14F-4D97-AF65-F5344CB8AC3E}">
        <p14:creationId xmlns:p14="http://schemas.microsoft.com/office/powerpoint/2010/main" val="3376090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40995B-E59B-BFA6-2A07-A9ACAC44B34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3DC3003-ACCC-2E3E-3B16-56E9EDB06F9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0EFA034-3545-70EA-9E92-6CD96CBEEC92}"/>
              </a:ext>
            </a:extLst>
          </p:cNvPr>
          <p:cNvSpPr>
            <a:spLocks noGrp="1"/>
          </p:cNvSpPr>
          <p:nvPr>
            <p:ph type="dt" sz="half" idx="10"/>
          </p:nvPr>
        </p:nvSpPr>
        <p:spPr/>
        <p:txBody>
          <a:bodyPr/>
          <a:lstStyle/>
          <a:p>
            <a:fld id="{A85C5269-3D07-4ECD-8518-F37D728A3769}" type="datetime1">
              <a:rPr lang="fr-FR" smtClean="0"/>
              <a:t>19/03/2024</a:t>
            </a:fld>
            <a:endParaRPr lang="fr-FR"/>
          </a:p>
        </p:txBody>
      </p:sp>
      <p:sp>
        <p:nvSpPr>
          <p:cNvPr id="5" name="Espace réservé du pied de page 4">
            <a:extLst>
              <a:ext uri="{FF2B5EF4-FFF2-40B4-BE49-F238E27FC236}">
                <a16:creationId xmlns:a16="http://schemas.microsoft.com/office/drawing/2014/main" id="{171F7DA2-2A5D-E749-419B-B6489C22A8D5}"/>
              </a:ext>
            </a:extLst>
          </p:cNvPr>
          <p:cNvSpPr>
            <a:spLocks noGrp="1"/>
          </p:cNvSpPr>
          <p:nvPr>
            <p:ph type="ftr" sz="quarter" idx="11"/>
          </p:nvPr>
        </p:nvSpPr>
        <p:spPr/>
        <p:txBody>
          <a:bodyPr/>
          <a:lstStyle/>
          <a:p>
            <a:r>
              <a:rPr lang="sv-SE"/>
              <a:t>G. Absil, UR LABOCS, HELMo</a:t>
            </a:r>
            <a:endParaRPr lang="fr-FR"/>
          </a:p>
        </p:txBody>
      </p:sp>
      <p:sp>
        <p:nvSpPr>
          <p:cNvPr id="6" name="Espace réservé du numéro de diapositive 5">
            <a:extLst>
              <a:ext uri="{FF2B5EF4-FFF2-40B4-BE49-F238E27FC236}">
                <a16:creationId xmlns:a16="http://schemas.microsoft.com/office/drawing/2014/main" id="{2ABE260B-5E1B-F310-CE45-2343EFDDD216}"/>
              </a:ext>
            </a:extLst>
          </p:cNvPr>
          <p:cNvSpPr>
            <a:spLocks noGrp="1"/>
          </p:cNvSpPr>
          <p:nvPr>
            <p:ph type="sldNum" sz="quarter" idx="12"/>
          </p:nvPr>
        </p:nvSpPr>
        <p:spPr/>
        <p:txBody>
          <a:bodyPr/>
          <a:lstStyle/>
          <a:p>
            <a:fld id="{A2C36B9B-BF36-433C-AFD7-6A551AAC0C75}" type="slidenum">
              <a:rPr lang="fr-FR" smtClean="0"/>
              <a:t>‹N°›</a:t>
            </a:fld>
            <a:endParaRPr lang="fr-FR"/>
          </a:p>
        </p:txBody>
      </p:sp>
    </p:spTree>
    <p:extLst>
      <p:ext uri="{BB962C8B-B14F-4D97-AF65-F5344CB8AC3E}">
        <p14:creationId xmlns:p14="http://schemas.microsoft.com/office/powerpoint/2010/main" val="3744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2868B1-0CFA-46BC-1561-26F8A1EC657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BE9F79C-9FB1-22A9-E1CB-8586E0DB29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1138371-CC09-6578-A152-2EBF19D8C8D3}"/>
              </a:ext>
            </a:extLst>
          </p:cNvPr>
          <p:cNvSpPr>
            <a:spLocks noGrp="1"/>
          </p:cNvSpPr>
          <p:nvPr>
            <p:ph type="dt" sz="half" idx="10"/>
          </p:nvPr>
        </p:nvSpPr>
        <p:spPr/>
        <p:txBody>
          <a:bodyPr/>
          <a:lstStyle/>
          <a:p>
            <a:fld id="{AB28D029-7B4D-48D4-8CAC-B102ABE01122}" type="datetime1">
              <a:rPr lang="fr-FR" smtClean="0"/>
              <a:t>19/03/2024</a:t>
            </a:fld>
            <a:endParaRPr lang="fr-FR"/>
          </a:p>
        </p:txBody>
      </p:sp>
      <p:sp>
        <p:nvSpPr>
          <p:cNvPr id="5" name="Espace réservé du pied de page 4">
            <a:extLst>
              <a:ext uri="{FF2B5EF4-FFF2-40B4-BE49-F238E27FC236}">
                <a16:creationId xmlns:a16="http://schemas.microsoft.com/office/drawing/2014/main" id="{F0AB35D6-F5D7-12D7-5654-D21C29FF4A2A}"/>
              </a:ext>
            </a:extLst>
          </p:cNvPr>
          <p:cNvSpPr>
            <a:spLocks noGrp="1"/>
          </p:cNvSpPr>
          <p:nvPr>
            <p:ph type="ftr" sz="quarter" idx="11"/>
          </p:nvPr>
        </p:nvSpPr>
        <p:spPr/>
        <p:txBody>
          <a:bodyPr/>
          <a:lstStyle/>
          <a:p>
            <a:r>
              <a:rPr lang="sv-SE"/>
              <a:t>G. Absil, UR LABOCS, HELMo</a:t>
            </a:r>
            <a:endParaRPr lang="fr-FR"/>
          </a:p>
        </p:txBody>
      </p:sp>
      <p:sp>
        <p:nvSpPr>
          <p:cNvPr id="6" name="Espace réservé du numéro de diapositive 5">
            <a:extLst>
              <a:ext uri="{FF2B5EF4-FFF2-40B4-BE49-F238E27FC236}">
                <a16:creationId xmlns:a16="http://schemas.microsoft.com/office/drawing/2014/main" id="{D1C747AF-025A-7CDC-9E01-3C96C472531D}"/>
              </a:ext>
            </a:extLst>
          </p:cNvPr>
          <p:cNvSpPr>
            <a:spLocks noGrp="1"/>
          </p:cNvSpPr>
          <p:nvPr>
            <p:ph type="sldNum" sz="quarter" idx="12"/>
          </p:nvPr>
        </p:nvSpPr>
        <p:spPr/>
        <p:txBody>
          <a:bodyPr/>
          <a:lstStyle/>
          <a:p>
            <a:fld id="{A2C36B9B-BF36-433C-AFD7-6A551AAC0C75}" type="slidenum">
              <a:rPr lang="fr-FR" smtClean="0"/>
              <a:t>‹N°›</a:t>
            </a:fld>
            <a:endParaRPr lang="fr-FR"/>
          </a:p>
        </p:txBody>
      </p:sp>
    </p:spTree>
    <p:extLst>
      <p:ext uri="{BB962C8B-B14F-4D97-AF65-F5344CB8AC3E}">
        <p14:creationId xmlns:p14="http://schemas.microsoft.com/office/powerpoint/2010/main" val="3316924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A7896B-1FC9-1123-CF27-2EBC0F0BAB2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DE28CE9-3AA4-FC59-F6B2-B3BF80B362D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8CB2DDE-CB3E-2B8A-AAC1-6CD31A22572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A8507AA-6591-D4CA-A817-357CF16450AC}"/>
              </a:ext>
            </a:extLst>
          </p:cNvPr>
          <p:cNvSpPr>
            <a:spLocks noGrp="1"/>
          </p:cNvSpPr>
          <p:nvPr>
            <p:ph type="dt" sz="half" idx="10"/>
          </p:nvPr>
        </p:nvSpPr>
        <p:spPr/>
        <p:txBody>
          <a:bodyPr/>
          <a:lstStyle/>
          <a:p>
            <a:fld id="{D4771300-9C52-4D13-A088-A5E3B9B655CA}" type="datetime1">
              <a:rPr lang="fr-FR" smtClean="0"/>
              <a:t>19/03/2024</a:t>
            </a:fld>
            <a:endParaRPr lang="fr-FR"/>
          </a:p>
        </p:txBody>
      </p:sp>
      <p:sp>
        <p:nvSpPr>
          <p:cNvPr id="6" name="Espace réservé du pied de page 5">
            <a:extLst>
              <a:ext uri="{FF2B5EF4-FFF2-40B4-BE49-F238E27FC236}">
                <a16:creationId xmlns:a16="http://schemas.microsoft.com/office/drawing/2014/main" id="{DB747B46-916D-CA53-4B40-8CDB838EE6D0}"/>
              </a:ext>
            </a:extLst>
          </p:cNvPr>
          <p:cNvSpPr>
            <a:spLocks noGrp="1"/>
          </p:cNvSpPr>
          <p:nvPr>
            <p:ph type="ftr" sz="quarter" idx="11"/>
          </p:nvPr>
        </p:nvSpPr>
        <p:spPr/>
        <p:txBody>
          <a:bodyPr/>
          <a:lstStyle/>
          <a:p>
            <a:r>
              <a:rPr lang="sv-SE"/>
              <a:t>G. Absil, UR LABOCS, HELMo</a:t>
            </a:r>
            <a:endParaRPr lang="fr-FR"/>
          </a:p>
        </p:txBody>
      </p:sp>
      <p:sp>
        <p:nvSpPr>
          <p:cNvPr id="7" name="Espace réservé du numéro de diapositive 6">
            <a:extLst>
              <a:ext uri="{FF2B5EF4-FFF2-40B4-BE49-F238E27FC236}">
                <a16:creationId xmlns:a16="http://schemas.microsoft.com/office/drawing/2014/main" id="{BAE1D0C4-60E3-0470-DFFB-6AB293897F99}"/>
              </a:ext>
            </a:extLst>
          </p:cNvPr>
          <p:cNvSpPr>
            <a:spLocks noGrp="1"/>
          </p:cNvSpPr>
          <p:nvPr>
            <p:ph type="sldNum" sz="quarter" idx="12"/>
          </p:nvPr>
        </p:nvSpPr>
        <p:spPr/>
        <p:txBody>
          <a:bodyPr/>
          <a:lstStyle/>
          <a:p>
            <a:fld id="{A2C36B9B-BF36-433C-AFD7-6A551AAC0C75}" type="slidenum">
              <a:rPr lang="fr-FR" smtClean="0"/>
              <a:t>‹N°›</a:t>
            </a:fld>
            <a:endParaRPr lang="fr-FR"/>
          </a:p>
        </p:txBody>
      </p:sp>
    </p:spTree>
    <p:extLst>
      <p:ext uri="{BB962C8B-B14F-4D97-AF65-F5344CB8AC3E}">
        <p14:creationId xmlns:p14="http://schemas.microsoft.com/office/powerpoint/2010/main" val="3079559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81898C-4C29-85C5-467F-83E12A03416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FE183A5-230F-6AA1-83FA-D5F1103A77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7C44E43-B117-99BE-9FE7-7226BD85D3C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19079B8-D02B-955C-AF61-CEAF95592B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EB8BA60-918F-C68D-06F9-6037D5724B6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1360526-58F8-FEB7-E098-58F15B5CC0C5}"/>
              </a:ext>
            </a:extLst>
          </p:cNvPr>
          <p:cNvSpPr>
            <a:spLocks noGrp="1"/>
          </p:cNvSpPr>
          <p:nvPr>
            <p:ph type="dt" sz="half" idx="10"/>
          </p:nvPr>
        </p:nvSpPr>
        <p:spPr/>
        <p:txBody>
          <a:bodyPr/>
          <a:lstStyle/>
          <a:p>
            <a:fld id="{9956A1A9-2C76-4CE9-AFC4-A5DE8F9B5C20}" type="datetime1">
              <a:rPr lang="fr-FR" smtClean="0"/>
              <a:t>19/03/2024</a:t>
            </a:fld>
            <a:endParaRPr lang="fr-FR"/>
          </a:p>
        </p:txBody>
      </p:sp>
      <p:sp>
        <p:nvSpPr>
          <p:cNvPr id="8" name="Espace réservé du pied de page 7">
            <a:extLst>
              <a:ext uri="{FF2B5EF4-FFF2-40B4-BE49-F238E27FC236}">
                <a16:creationId xmlns:a16="http://schemas.microsoft.com/office/drawing/2014/main" id="{156668FC-5187-45DC-F594-5C75BDD1D7E2}"/>
              </a:ext>
            </a:extLst>
          </p:cNvPr>
          <p:cNvSpPr>
            <a:spLocks noGrp="1"/>
          </p:cNvSpPr>
          <p:nvPr>
            <p:ph type="ftr" sz="quarter" idx="11"/>
          </p:nvPr>
        </p:nvSpPr>
        <p:spPr/>
        <p:txBody>
          <a:bodyPr/>
          <a:lstStyle/>
          <a:p>
            <a:r>
              <a:rPr lang="sv-SE"/>
              <a:t>G. Absil, UR LABOCS, HELMo</a:t>
            </a:r>
            <a:endParaRPr lang="fr-FR"/>
          </a:p>
        </p:txBody>
      </p:sp>
      <p:sp>
        <p:nvSpPr>
          <p:cNvPr id="9" name="Espace réservé du numéro de diapositive 8">
            <a:extLst>
              <a:ext uri="{FF2B5EF4-FFF2-40B4-BE49-F238E27FC236}">
                <a16:creationId xmlns:a16="http://schemas.microsoft.com/office/drawing/2014/main" id="{B2A87FC6-0144-F74D-43E4-0749372AF0B5}"/>
              </a:ext>
            </a:extLst>
          </p:cNvPr>
          <p:cNvSpPr>
            <a:spLocks noGrp="1"/>
          </p:cNvSpPr>
          <p:nvPr>
            <p:ph type="sldNum" sz="quarter" idx="12"/>
          </p:nvPr>
        </p:nvSpPr>
        <p:spPr/>
        <p:txBody>
          <a:bodyPr/>
          <a:lstStyle/>
          <a:p>
            <a:fld id="{A2C36B9B-BF36-433C-AFD7-6A551AAC0C75}" type="slidenum">
              <a:rPr lang="fr-FR" smtClean="0"/>
              <a:t>‹N°›</a:t>
            </a:fld>
            <a:endParaRPr lang="fr-FR"/>
          </a:p>
        </p:txBody>
      </p:sp>
    </p:spTree>
    <p:extLst>
      <p:ext uri="{BB962C8B-B14F-4D97-AF65-F5344CB8AC3E}">
        <p14:creationId xmlns:p14="http://schemas.microsoft.com/office/powerpoint/2010/main" val="3472165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3C6801-BD3D-42D2-B8C7-87FC2B5B4B8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C9E538E-0BB3-8088-05DB-9112C240143E}"/>
              </a:ext>
            </a:extLst>
          </p:cNvPr>
          <p:cNvSpPr>
            <a:spLocks noGrp="1"/>
          </p:cNvSpPr>
          <p:nvPr>
            <p:ph type="dt" sz="half" idx="10"/>
          </p:nvPr>
        </p:nvSpPr>
        <p:spPr/>
        <p:txBody>
          <a:bodyPr/>
          <a:lstStyle/>
          <a:p>
            <a:fld id="{7B55DD87-9039-4671-A57B-6FF4B11F9129}" type="datetime1">
              <a:rPr lang="fr-FR" smtClean="0"/>
              <a:t>19/03/2024</a:t>
            </a:fld>
            <a:endParaRPr lang="fr-FR"/>
          </a:p>
        </p:txBody>
      </p:sp>
      <p:sp>
        <p:nvSpPr>
          <p:cNvPr id="4" name="Espace réservé du pied de page 3">
            <a:extLst>
              <a:ext uri="{FF2B5EF4-FFF2-40B4-BE49-F238E27FC236}">
                <a16:creationId xmlns:a16="http://schemas.microsoft.com/office/drawing/2014/main" id="{80D7855F-0721-5A06-CBC8-46444C21301D}"/>
              </a:ext>
            </a:extLst>
          </p:cNvPr>
          <p:cNvSpPr>
            <a:spLocks noGrp="1"/>
          </p:cNvSpPr>
          <p:nvPr>
            <p:ph type="ftr" sz="quarter" idx="11"/>
          </p:nvPr>
        </p:nvSpPr>
        <p:spPr/>
        <p:txBody>
          <a:bodyPr/>
          <a:lstStyle/>
          <a:p>
            <a:r>
              <a:rPr lang="sv-SE"/>
              <a:t>G. Absil, UR LABOCS, HELMo</a:t>
            </a:r>
            <a:endParaRPr lang="fr-FR"/>
          </a:p>
        </p:txBody>
      </p:sp>
      <p:sp>
        <p:nvSpPr>
          <p:cNvPr id="5" name="Espace réservé du numéro de diapositive 4">
            <a:extLst>
              <a:ext uri="{FF2B5EF4-FFF2-40B4-BE49-F238E27FC236}">
                <a16:creationId xmlns:a16="http://schemas.microsoft.com/office/drawing/2014/main" id="{9C61E2DC-784A-5167-A686-4DB93E91C94C}"/>
              </a:ext>
            </a:extLst>
          </p:cNvPr>
          <p:cNvSpPr>
            <a:spLocks noGrp="1"/>
          </p:cNvSpPr>
          <p:nvPr>
            <p:ph type="sldNum" sz="quarter" idx="12"/>
          </p:nvPr>
        </p:nvSpPr>
        <p:spPr/>
        <p:txBody>
          <a:bodyPr/>
          <a:lstStyle/>
          <a:p>
            <a:fld id="{A2C36B9B-BF36-433C-AFD7-6A551AAC0C75}" type="slidenum">
              <a:rPr lang="fr-FR" smtClean="0"/>
              <a:t>‹N°›</a:t>
            </a:fld>
            <a:endParaRPr lang="fr-FR"/>
          </a:p>
        </p:txBody>
      </p:sp>
    </p:spTree>
    <p:extLst>
      <p:ext uri="{BB962C8B-B14F-4D97-AF65-F5344CB8AC3E}">
        <p14:creationId xmlns:p14="http://schemas.microsoft.com/office/powerpoint/2010/main" val="357666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5526B1D-2EE2-5A41-1582-41B1BCFD1672}"/>
              </a:ext>
            </a:extLst>
          </p:cNvPr>
          <p:cNvSpPr>
            <a:spLocks noGrp="1"/>
          </p:cNvSpPr>
          <p:nvPr>
            <p:ph type="dt" sz="half" idx="10"/>
          </p:nvPr>
        </p:nvSpPr>
        <p:spPr/>
        <p:txBody>
          <a:bodyPr/>
          <a:lstStyle/>
          <a:p>
            <a:fld id="{8703AE77-6C34-49FA-80EF-7425275C7CCC}" type="datetime1">
              <a:rPr lang="fr-FR" smtClean="0"/>
              <a:t>19/03/2024</a:t>
            </a:fld>
            <a:endParaRPr lang="fr-FR"/>
          </a:p>
        </p:txBody>
      </p:sp>
      <p:sp>
        <p:nvSpPr>
          <p:cNvPr id="3" name="Espace réservé du pied de page 2">
            <a:extLst>
              <a:ext uri="{FF2B5EF4-FFF2-40B4-BE49-F238E27FC236}">
                <a16:creationId xmlns:a16="http://schemas.microsoft.com/office/drawing/2014/main" id="{CA27C84B-3021-06F8-6394-21DFA69C4B0D}"/>
              </a:ext>
            </a:extLst>
          </p:cNvPr>
          <p:cNvSpPr>
            <a:spLocks noGrp="1"/>
          </p:cNvSpPr>
          <p:nvPr>
            <p:ph type="ftr" sz="quarter" idx="11"/>
          </p:nvPr>
        </p:nvSpPr>
        <p:spPr/>
        <p:txBody>
          <a:bodyPr/>
          <a:lstStyle/>
          <a:p>
            <a:r>
              <a:rPr lang="sv-SE"/>
              <a:t>G. Absil, UR LABOCS, HELMo</a:t>
            </a:r>
            <a:endParaRPr lang="fr-FR"/>
          </a:p>
        </p:txBody>
      </p:sp>
      <p:sp>
        <p:nvSpPr>
          <p:cNvPr id="4" name="Espace réservé du numéro de diapositive 3">
            <a:extLst>
              <a:ext uri="{FF2B5EF4-FFF2-40B4-BE49-F238E27FC236}">
                <a16:creationId xmlns:a16="http://schemas.microsoft.com/office/drawing/2014/main" id="{537730B3-55F6-4E93-30D2-F9B98F532822}"/>
              </a:ext>
            </a:extLst>
          </p:cNvPr>
          <p:cNvSpPr>
            <a:spLocks noGrp="1"/>
          </p:cNvSpPr>
          <p:nvPr>
            <p:ph type="sldNum" sz="quarter" idx="12"/>
          </p:nvPr>
        </p:nvSpPr>
        <p:spPr/>
        <p:txBody>
          <a:bodyPr/>
          <a:lstStyle/>
          <a:p>
            <a:fld id="{A2C36B9B-BF36-433C-AFD7-6A551AAC0C75}" type="slidenum">
              <a:rPr lang="fr-FR" smtClean="0"/>
              <a:t>‹N°›</a:t>
            </a:fld>
            <a:endParaRPr lang="fr-FR"/>
          </a:p>
        </p:txBody>
      </p:sp>
    </p:spTree>
    <p:extLst>
      <p:ext uri="{BB962C8B-B14F-4D97-AF65-F5344CB8AC3E}">
        <p14:creationId xmlns:p14="http://schemas.microsoft.com/office/powerpoint/2010/main" val="59168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466FEC-C1F2-E043-951B-64289E9D035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06751CE-AD43-B7EF-C76D-B6DCC14B57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825304C-DE02-F5C3-FC1D-2C59491878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6732070-33E6-FC8D-C175-E36EC54CB5B7}"/>
              </a:ext>
            </a:extLst>
          </p:cNvPr>
          <p:cNvSpPr>
            <a:spLocks noGrp="1"/>
          </p:cNvSpPr>
          <p:nvPr>
            <p:ph type="dt" sz="half" idx="10"/>
          </p:nvPr>
        </p:nvSpPr>
        <p:spPr/>
        <p:txBody>
          <a:bodyPr/>
          <a:lstStyle/>
          <a:p>
            <a:fld id="{850F46F0-72FE-47DC-A76F-608B82CC6960}" type="datetime1">
              <a:rPr lang="fr-FR" smtClean="0"/>
              <a:t>19/03/2024</a:t>
            </a:fld>
            <a:endParaRPr lang="fr-FR"/>
          </a:p>
        </p:txBody>
      </p:sp>
      <p:sp>
        <p:nvSpPr>
          <p:cNvPr id="6" name="Espace réservé du pied de page 5">
            <a:extLst>
              <a:ext uri="{FF2B5EF4-FFF2-40B4-BE49-F238E27FC236}">
                <a16:creationId xmlns:a16="http://schemas.microsoft.com/office/drawing/2014/main" id="{305D7A3E-C081-7608-57F0-64E09DE1350B}"/>
              </a:ext>
            </a:extLst>
          </p:cNvPr>
          <p:cNvSpPr>
            <a:spLocks noGrp="1"/>
          </p:cNvSpPr>
          <p:nvPr>
            <p:ph type="ftr" sz="quarter" idx="11"/>
          </p:nvPr>
        </p:nvSpPr>
        <p:spPr/>
        <p:txBody>
          <a:bodyPr/>
          <a:lstStyle/>
          <a:p>
            <a:r>
              <a:rPr lang="sv-SE"/>
              <a:t>G. Absil, UR LABOCS, HELMo</a:t>
            </a:r>
            <a:endParaRPr lang="fr-FR"/>
          </a:p>
        </p:txBody>
      </p:sp>
      <p:sp>
        <p:nvSpPr>
          <p:cNvPr id="7" name="Espace réservé du numéro de diapositive 6">
            <a:extLst>
              <a:ext uri="{FF2B5EF4-FFF2-40B4-BE49-F238E27FC236}">
                <a16:creationId xmlns:a16="http://schemas.microsoft.com/office/drawing/2014/main" id="{2C2A61CF-CB90-12F0-31EC-7A4141B6B596}"/>
              </a:ext>
            </a:extLst>
          </p:cNvPr>
          <p:cNvSpPr>
            <a:spLocks noGrp="1"/>
          </p:cNvSpPr>
          <p:nvPr>
            <p:ph type="sldNum" sz="quarter" idx="12"/>
          </p:nvPr>
        </p:nvSpPr>
        <p:spPr/>
        <p:txBody>
          <a:bodyPr/>
          <a:lstStyle/>
          <a:p>
            <a:fld id="{A2C36B9B-BF36-433C-AFD7-6A551AAC0C75}" type="slidenum">
              <a:rPr lang="fr-FR" smtClean="0"/>
              <a:t>‹N°›</a:t>
            </a:fld>
            <a:endParaRPr lang="fr-FR"/>
          </a:p>
        </p:txBody>
      </p:sp>
    </p:spTree>
    <p:extLst>
      <p:ext uri="{BB962C8B-B14F-4D97-AF65-F5344CB8AC3E}">
        <p14:creationId xmlns:p14="http://schemas.microsoft.com/office/powerpoint/2010/main" val="1234031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3028D1-7912-9606-62CB-88945D5CA05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BB77427-342E-4241-7313-33607C7ED7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73EEC9E-BD2C-84D7-23FC-12F50D4825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55DE24A-B930-A37A-AC69-56806C30658E}"/>
              </a:ext>
            </a:extLst>
          </p:cNvPr>
          <p:cNvSpPr>
            <a:spLocks noGrp="1"/>
          </p:cNvSpPr>
          <p:nvPr>
            <p:ph type="dt" sz="half" idx="10"/>
          </p:nvPr>
        </p:nvSpPr>
        <p:spPr/>
        <p:txBody>
          <a:bodyPr/>
          <a:lstStyle/>
          <a:p>
            <a:fld id="{A9FA5942-8265-429E-8C32-A3D145658BD3}" type="datetime1">
              <a:rPr lang="fr-FR" smtClean="0"/>
              <a:t>19/03/2024</a:t>
            </a:fld>
            <a:endParaRPr lang="fr-FR"/>
          </a:p>
        </p:txBody>
      </p:sp>
      <p:sp>
        <p:nvSpPr>
          <p:cNvPr id="6" name="Espace réservé du pied de page 5">
            <a:extLst>
              <a:ext uri="{FF2B5EF4-FFF2-40B4-BE49-F238E27FC236}">
                <a16:creationId xmlns:a16="http://schemas.microsoft.com/office/drawing/2014/main" id="{DE3175BA-AB72-5340-D0AC-AD7428417A34}"/>
              </a:ext>
            </a:extLst>
          </p:cNvPr>
          <p:cNvSpPr>
            <a:spLocks noGrp="1"/>
          </p:cNvSpPr>
          <p:nvPr>
            <p:ph type="ftr" sz="quarter" idx="11"/>
          </p:nvPr>
        </p:nvSpPr>
        <p:spPr/>
        <p:txBody>
          <a:bodyPr/>
          <a:lstStyle/>
          <a:p>
            <a:r>
              <a:rPr lang="sv-SE"/>
              <a:t>G. Absil, UR LABOCS, HELMo</a:t>
            </a:r>
            <a:endParaRPr lang="fr-FR"/>
          </a:p>
        </p:txBody>
      </p:sp>
      <p:sp>
        <p:nvSpPr>
          <p:cNvPr id="7" name="Espace réservé du numéro de diapositive 6">
            <a:extLst>
              <a:ext uri="{FF2B5EF4-FFF2-40B4-BE49-F238E27FC236}">
                <a16:creationId xmlns:a16="http://schemas.microsoft.com/office/drawing/2014/main" id="{EB3ECFFD-0AAD-DF17-1915-F5218C0A4DDF}"/>
              </a:ext>
            </a:extLst>
          </p:cNvPr>
          <p:cNvSpPr>
            <a:spLocks noGrp="1"/>
          </p:cNvSpPr>
          <p:nvPr>
            <p:ph type="sldNum" sz="quarter" idx="12"/>
          </p:nvPr>
        </p:nvSpPr>
        <p:spPr/>
        <p:txBody>
          <a:bodyPr/>
          <a:lstStyle/>
          <a:p>
            <a:fld id="{A2C36B9B-BF36-433C-AFD7-6A551AAC0C75}" type="slidenum">
              <a:rPr lang="fr-FR" smtClean="0"/>
              <a:t>‹N°›</a:t>
            </a:fld>
            <a:endParaRPr lang="fr-FR"/>
          </a:p>
        </p:txBody>
      </p:sp>
    </p:spTree>
    <p:extLst>
      <p:ext uri="{BB962C8B-B14F-4D97-AF65-F5344CB8AC3E}">
        <p14:creationId xmlns:p14="http://schemas.microsoft.com/office/powerpoint/2010/main" val="2374510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1F0A990-DBD3-5F72-EE16-046DC37D8D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712AA69-B240-64A6-77DE-38D8C3A59C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BFAD574-30D2-1A0B-E39D-1F78274A62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6794E-09F2-47B5-9707-0805007D2608}" type="datetime1">
              <a:rPr lang="fr-FR" smtClean="0"/>
              <a:t>19/03/2024</a:t>
            </a:fld>
            <a:endParaRPr lang="fr-FR"/>
          </a:p>
        </p:txBody>
      </p:sp>
      <p:sp>
        <p:nvSpPr>
          <p:cNvPr id="5" name="Espace réservé du pied de page 4">
            <a:extLst>
              <a:ext uri="{FF2B5EF4-FFF2-40B4-BE49-F238E27FC236}">
                <a16:creationId xmlns:a16="http://schemas.microsoft.com/office/drawing/2014/main" id="{23D56E17-5ACD-8E68-B328-C5B503B9C1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a:t>G. Absil, UR LABOCS, HELMo</a:t>
            </a:r>
            <a:endParaRPr lang="fr-FR"/>
          </a:p>
        </p:txBody>
      </p:sp>
      <p:sp>
        <p:nvSpPr>
          <p:cNvPr id="6" name="Espace réservé du numéro de diapositive 5">
            <a:extLst>
              <a:ext uri="{FF2B5EF4-FFF2-40B4-BE49-F238E27FC236}">
                <a16:creationId xmlns:a16="http://schemas.microsoft.com/office/drawing/2014/main" id="{AB2ECBB8-FD79-E7CE-0CCF-B8091A6121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C36B9B-BF36-433C-AFD7-6A551AAC0C75}" type="slidenum">
              <a:rPr lang="fr-FR" smtClean="0"/>
              <a:t>‹N°›</a:t>
            </a:fld>
            <a:endParaRPr lang="fr-FR"/>
          </a:p>
        </p:txBody>
      </p:sp>
    </p:spTree>
    <p:extLst>
      <p:ext uri="{BB962C8B-B14F-4D97-AF65-F5344CB8AC3E}">
        <p14:creationId xmlns:p14="http://schemas.microsoft.com/office/powerpoint/2010/main" val="1314089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5.jpeg"/><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helmo.be/laboc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vb.nweurope.eu/projects/project-search/it4anxiety-managing-anxiety-via-innovative-technologies-for-better-mental-health/#tab-1"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98CB5A-6DAD-9819-8014-E0987EAC6211}"/>
              </a:ext>
            </a:extLst>
          </p:cNvPr>
          <p:cNvSpPr>
            <a:spLocks noGrp="1"/>
          </p:cNvSpPr>
          <p:nvPr>
            <p:ph type="ctrTitle"/>
          </p:nvPr>
        </p:nvSpPr>
        <p:spPr>
          <a:xfrm>
            <a:off x="579665" y="494522"/>
            <a:ext cx="11363519" cy="2062779"/>
          </a:xfrm>
        </p:spPr>
        <p:txBody>
          <a:bodyPr>
            <a:normAutofit/>
          </a:bodyPr>
          <a:lstStyle/>
          <a:p>
            <a:r>
              <a:rPr lang="fr-FR" dirty="0"/>
              <a:t>Domestiquer le rêve technologique, sortir du somnambulisme</a:t>
            </a:r>
          </a:p>
        </p:txBody>
      </p:sp>
      <p:sp>
        <p:nvSpPr>
          <p:cNvPr id="3" name="Sous-titre 2">
            <a:extLst>
              <a:ext uri="{FF2B5EF4-FFF2-40B4-BE49-F238E27FC236}">
                <a16:creationId xmlns:a16="http://schemas.microsoft.com/office/drawing/2014/main" id="{90AAFD64-0054-1D37-4883-C1E0A3231E4C}"/>
              </a:ext>
            </a:extLst>
          </p:cNvPr>
          <p:cNvSpPr>
            <a:spLocks noGrp="1"/>
          </p:cNvSpPr>
          <p:nvPr>
            <p:ph type="subTitle" idx="1"/>
          </p:nvPr>
        </p:nvSpPr>
        <p:spPr>
          <a:xfrm>
            <a:off x="1082349" y="3941050"/>
            <a:ext cx="10189029" cy="1655762"/>
          </a:xfrm>
        </p:spPr>
        <p:txBody>
          <a:bodyPr>
            <a:normAutofit fontScale="70000" lnSpcReduction="20000"/>
          </a:bodyPr>
          <a:lstStyle/>
          <a:p>
            <a:pPr algn="l"/>
            <a:r>
              <a:rPr lang="fr-FR" sz="3400" dirty="0"/>
              <a:t>Gaëtan Absil</a:t>
            </a:r>
          </a:p>
          <a:p>
            <a:pPr algn="l"/>
            <a:r>
              <a:rPr lang="fr-FR" dirty="0"/>
              <a:t>UR LABOCS </a:t>
            </a:r>
          </a:p>
          <a:p>
            <a:pPr algn="l"/>
            <a:r>
              <a:rPr lang="fr-FR" dirty="0"/>
              <a:t>Laboratoire pour le Changement Social, Haute Ecole Libre Mosane (Liège)</a:t>
            </a:r>
          </a:p>
          <a:p>
            <a:pPr algn="l"/>
            <a:r>
              <a:rPr lang="fr-FR" dirty="0"/>
              <a:t>LASC</a:t>
            </a:r>
          </a:p>
          <a:p>
            <a:pPr algn="l"/>
            <a:r>
              <a:rPr lang="fr-FR" dirty="0"/>
              <a:t>Laboratoire d’Anthropologie Sociale et Culturelle, </a:t>
            </a:r>
            <a:r>
              <a:rPr lang="fr-FR" dirty="0" err="1"/>
              <a:t>ULiège</a:t>
            </a:r>
            <a:endParaRPr lang="fr-FR" dirty="0"/>
          </a:p>
        </p:txBody>
      </p:sp>
      <p:sp>
        <p:nvSpPr>
          <p:cNvPr id="4" name="AutoShape 2">
            <a:extLst>
              <a:ext uri="{FF2B5EF4-FFF2-40B4-BE49-F238E27FC236}">
                <a16:creationId xmlns:a16="http://schemas.microsoft.com/office/drawing/2014/main" id="{A0DEEF9C-11FB-8C9A-DAAA-6D74BC5B799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a:extLst>
              <a:ext uri="{FF2B5EF4-FFF2-40B4-BE49-F238E27FC236}">
                <a16:creationId xmlns:a16="http://schemas.microsoft.com/office/drawing/2014/main" id="{03B8B8AB-7DE8-339E-E110-23236425BE10}"/>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0" name="Picture 6">
            <a:extLst>
              <a:ext uri="{FF2B5EF4-FFF2-40B4-BE49-F238E27FC236}">
                <a16:creationId xmlns:a16="http://schemas.microsoft.com/office/drawing/2014/main" id="{0E22FAA0-3750-17A0-4124-AF36027061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65" y="6103087"/>
            <a:ext cx="3255217" cy="621149"/>
          </a:xfrm>
          <a:prstGeom prst="rect">
            <a:avLst/>
          </a:prstGeom>
          <a:noFill/>
          <a:extLst>
            <a:ext uri="{909E8E84-426E-40DD-AFC4-6F175D3DCCD1}">
              <a14:hiddenFill xmlns:a14="http://schemas.microsoft.com/office/drawing/2010/main">
                <a:solidFill>
                  <a:srgbClr val="FFFFFF"/>
                </a:solidFill>
              </a14:hiddenFill>
            </a:ext>
          </a:extLst>
        </p:spPr>
      </p:pic>
      <p:sp>
        <p:nvSpPr>
          <p:cNvPr id="7" name="Sous-titre 2">
            <a:extLst>
              <a:ext uri="{FF2B5EF4-FFF2-40B4-BE49-F238E27FC236}">
                <a16:creationId xmlns:a16="http://schemas.microsoft.com/office/drawing/2014/main" id="{7B02C003-5606-CB16-B77D-CE3374B31D31}"/>
              </a:ext>
            </a:extLst>
          </p:cNvPr>
          <p:cNvSpPr txBox="1">
            <a:spLocks/>
          </p:cNvSpPr>
          <p:nvPr/>
        </p:nvSpPr>
        <p:spPr>
          <a:xfrm>
            <a:off x="1001485" y="2938601"/>
            <a:ext cx="10189029" cy="6211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dirty="0"/>
              <a:t>15</a:t>
            </a:r>
            <a:r>
              <a:rPr lang="fr-FR" baseline="30000" dirty="0"/>
              <a:t>e</a:t>
            </a:r>
            <a:r>
              <a:rPr lang="fr-FR" dirty="0"/>
              <a:t> Congrès de Psychiatrie française, Lyon, 1</a:t>
            </a:r>
            <a:r>
              <a:rPr lang="fr-FR" baseline="30000" dirty="0"/>
              <a:t>er</a:t>
            </a:r>
            <a:r>
              <a:rPr lang="fr-FR" dirty="0"/>
              <a:t> décembre 2023</a:t>
            </a:r>
          </a:p>
        </p:txBody>
      </p:sp>
      <p:pic>
        <p:nvPicPr>
          <p:cNvPr id="1032" name="Picture 8" descr="lasc couleurs">
            <a:extLst>
              <a:ext uri="{FF2B5EF4-FFF2-40B4-BE49-F238E27FC236}">
                <a16:creationId xmlns:a16="http://schemas.microsoft.com/office/drawing/2014/main" id="{F3BA0DDE-A4E1-23B2-F87F-7BA61B9836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3455" y="5596812"/>
            <a:ext cx="1334118" cy="1127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461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565E8A-8B34-66D3-47C8-8F9DD2767A50}"/>
              </a:ext>
            </a:extLst>
          </p:cNvPr>
          <p:cNvPicPr>
            <a:picLocks noChangeAspect="1"/>
          </p:cNvPicPr>
          <p:nvPr/>
        </p:nvPicPr>
        <p:blipFill rotWithShape="1">
          <a:blip r:embed="rId3">
            <a:duotone>
              <a:schemeClr val="bg2">
                <a:shade val="45000"/>
                <a:satMod val="135000"/>
              </a:schemeClr>
              <a:prstClr val="white"/>
            </a:duotone>
          </a:blip>
          <a:srcRect t="15730"/>
          <a:stretch/>
        </p:blipFill>
        <p:spPr>
          <a:xfrm>
            <a:off x="20" y="10"/>
            <a:ext cx="12191980" cy="6857990"/>
          </a:xfrm>
          <a:prstGeom prst="rect">
            <a:avLst/>
          </a:prstGeom>
        </p:spPr>
      </p:pic>
      <p:sp>
        <p:nvSpPr>
          <p:cNvPr id="2" name="Titre 1">
            <a:extLst>
              <a:ext uri="{FF2B5EF4-FFF2-40B4-BE49-F238E27FC236}">
                <a16:creationId xmlns:a16="http://schemas.microsoft.com/office/drawing/2014/main" id="{16135D68-6D02-8913-864E-21F478A23B1B}"/>
              </a:ext>
            </a:extLst>
          </p:cNvPr>
          <p:cNvSpPr>
            <a:spLocks noGrp="1"/>
          </p:cNvSpPr>
          <p:nvPr>
            <p:ph type="title"/>
          </p:nvPr>
        </p:nvSpPr>
        <p:spPr/>
        <p:txBody>
          <a:bodyPr>
            <a:normAutofit/>
          </a:bodyPr>
          <a:lstStyle/>
          <a:p>
            <a:r>
              <a:rPr lang="fr-FR"/>
              <a:t>Passer du Zoe au Bios pour sortir du somnambulisme</a:t>
            </a:r>
            <a:endParaRPr lang="fr-FR" dirty="0"/>
          </a:p>
        </p:txBody>
      </p:sp>
      <p:graphicFrame>
        <p:nvGraphicFramePr>
          <p:cNvPr id="5" name="Espace réservé du contenu 2">
            <a:extLst>
              <a:ext uri="{FF2B5EF4-FFF2-40B4-BE49-F238E27FC236}">
                <a16:creationId xmlns:a16="http://schemas.microsoft.com/office/drawing/2014/main" id="{A21C58D6-1DA3-6668-FDD2-9A1E9462A8EA}"/>
              </a:ext>
            </a:extLst>
          </p:cNvPr>
          <p:cNvGraphicFramePr>
            <a:graphicFrameLocks noGrp="1"/>
          </p:cNvGraphicFramePr>
          <p:nvPr>
            <p:ph idx="1"/>
            <p:extLst>
              <p:ext uri="{D42A27DB-BD31-4B8C-83A1-F6EECF244321}">
                <p14:modId xmlns:p14="http://schemas.microsoft.com/office/powerpoint/2010/main" val="309452760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Espace réservé du pied de page 3">
            <a:extLst>
              <a:ext uri="{FF2B5EF4-FFF2-40B4-BE49-F238E27FC236}">
                <a16:creationId xmlns:a16="http://schemas.microsoft.com/office/drawing/2014/main" id="{3B79FBF3-D719-B745-1D29-D9CFC16B2100}"/>
              </a:ext>
            </a:extLst>
          </p:cNvPr>
          <p:cNvSpPr>
            <a:spLocks noGrp="1"/>
          </p:cNvSpPr>
          <p:nvPr>
            <p:ph type="ftr" sz="quarter" idx="11"/>
          </p:nvPr>
        </p:nvSpPr>
        <p:spPr/>
        <p:txBody>
          <a:bodyPr/>
          <a:lstStyle/>
          <a:p>
            <a:r>
              <a:rPr lang="sv-SE"/>
              <a:t>G. Absil, UR LABOCS, HELMo</a:t>
            </a:r>
            <a:endParaRPr lang="fr-FR"/>
          </a:p>
        </p:txBody>
      </p:sp>
      <p:sp>
        <p:nvSpPr>
          <p:cNvPr id="9" name="Espace réservé du numéro de diapositive 8">
            <a:extLst>
              <a:ext uri="{FF2B5EF4-FFF2-40B4-BE49-F238E27FC236}">
                <a16:creationId xmlns:a16="http://schemas.microsoft.com/office/drawing/2014/main" id="{18E74144-F10F-B6A8-9D3D-6D27BC28E8A2}"/>
              </a:ext>
            </a:extLst>
          </p:cNvPr>
          <p:cNvSpPr>
            <a:spLocks noGrp="1"/>
          </p:cNvSpPr>
          <p:nvPr>
            <p:ph type="sldNum" sz="quarter" idx="12"/>
          </p:nvPr>
        </p:nvSpPr>
        <p:spPr/>
        <p:txBody>
          <a:bodyPr/>
          <a:lstStyle/>
          <a:p>
            <a:fld id="{A2C36B9B-BF36-433C-AFD7-6A551AAC0C75}" type="slidenum">
              <a:rPr lang="fr-FR" smtClean="0"/>
              <a:t>10</a:t>
            </a:fld>
            <a:endParaRPr lang="fr-FR"/>
          </a:p>
        </p:txBody>
      </p:sp>
    </p:spTree>
    <p:extLst>
      <p:ext uri="{BB962C8B-B14F-4D97-AF65-F5344CB8AC3E}">
        <p14:creationId xmlns:p14="http://schemas.microsoft.com/office/powerpoint/2010/main" val="4034886343"/>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6120A4-FD7D-42C0-5EC1-6144A6969E14}"/>
              </a:ext>
            </a:extLst>
          </p:cNvPr>
          <p:cNvSpPr>
            <a:spLocks noGrp="1"/>
          </p:cNvSpPr>
          <p:nvPr>
            <p:ph type="title"/>
          </p:nvPr>
        </p:nvSpPr>
        <p:spPr/>
        <p:txBody>
          <a:bodyPr/>
          <a:lstStyle/>
          <a:p>
            <a:r>
              <a:rPr lang="fr-FR" dirty="0"/>
              <a:t>Ramener des « cultures » et des « sociétés » ?</a:t>
            </a:r>
          </a:p>
        </p:txBody>
      </p:sp>
      <p:sp>
        <p:nvSpPr>
          <p:cNvPr id="3" name="Espace réservé du contenu 2">
            <a:extLst>
              <a:ext uri="{FF2B5EF4-FFF2-40B4-BE49-F238E27FC236}">
                <a16:creationId xmlns:a16="http://schemas.microsoft.com/office/drawing/2014/main" id="{6C0E74E0-D931-72DE-848A-F133D74B9657}"/>
              </a:ext>
            </a:extLst>
          </p:cNvPr>
          <p:cNvSpPr>
            <a:spLocks noGrp="1"/>
          </p:cNvSpPr>
          <p:nvPr>
            <p:ph idx="1"/>
          </p:nvPr>
        </p:nvSpPr>
        <p:spPr>
          <a:xfrm>
            <a:off x="838200" y="1377755"/>
            <a:ext cx="10515600" cy="4789779"/>
          </a:xfrm>
        </p:spPr>
        <p:txBody>
          <a:bodyPr>
            <a:normAutofit fontScale="92500" lnSpcReduction="10000"/>
          </a:bodyPr>
          <a:lstStyle/>
          <a:p>
            <a:r>
              <a:rPr lang="fr-FR" dirty="0"/>
              <a:t>Agir/avec/dans/aux alentours des citadelles-cyborgs pour sortir du somnambulisme technologique</a:t>
            </a:r>
          </a:p>
          <a:p>
            <a:r>
              <a:rPr lang="fr-FR" dirty="0"/>
              <a:t>Faire une place à la diversité des points de vue à égalité de pouvoir</a:t>
            </a:r>
          </a:p>
          <a:p>
            <a:r>
              <a:rPr lang="fr-FR" dirty="0" err="1"/>
              <a:t>Co-créer</a:t>
            </a:r>
            <a:r>
              <a:rPr lang="fr-FR" dirty="0"/>
              <a:t> mais sans simplifier (tenir compte des inégalités sociales de santé)</a:t>
            </a:r>
          </a:p>
          <a:p>
            <a:r>
              <a:rPr lang="fr-FR" dirty="0"/>
              <a:t>Prendre le temps nécessaire à la rencontre de l’autre dans le projet</a:t>
            </a:r>
          </a:p>
          <a:p>
            <a:r>
              <a:rPr lang="fr-FR" dirty="0"/>
              <a:t>Oser parler des technologies avec un vocabulaire « profane » car elles ne sont pas « sacrées »</a:t>
            </a:r>
          </a:p>
          <a:p>
            <a:r>
              <a:rPr lang="fr-FR" dirty="0"/>
              <a:t>Envisager les dispositifs comme des agents sociaux en interaction avec leur(s) environnement(s)</a:t>
            </a:r>
          </a:p>
          <a:p>
            <a:r>
              <a:rPr lang="fr-FR" dirty="0"/>
              <a:t>Positionner la santé publique par rapport au risque de marchandisation</a:t>
            </a:r>
          </a:p>
          <a:p>
            <a:r>
              <a:rPr lang="fr-FR" dirty="0"/>
              <a:t>Positionner les sciences sociales et humaines par rapport au risque de médicalisation des problèmes sociaux</a:t>
            </a:r>
          </a:p>
          <a:p>
            <a:endParaRPr lang="fr-FR" dirty="0"/>
          </a:p>
          <a:p>
            <a:endParaRPr lang="fr-FR" dirty="0"/>
          </a:p>
          <a:p>
            <a:endParaRPr lang="fr-FR" dirty="0"/>
          </a:p>
        </p:txBody>
      </p:sp>
      <p:sp>
        <p:nvSpPr>
          <p:cNvPr id="4" name="Espace réservé du pied de page 3">
            <a:extLst>
              <a:ext uri="{FF2B5EF4-FFF2-40B4-BE49-F238E27FC236}">
                <a16:creationId xmlns:a16="http://schemas.microsoft.com/office/drawing/2014/main" id="{1B818ADC-644B-9B34-20E7-25D51FF9CFBA}"/>
              </a:ext>
            </a:extLst>
          </p:cNvPr>
          <p:cNvSpPr>
            <a:spLocks noGrp="1"/>
          </p:cNvSpPr>
          <p:nvPr>
            <p:ph type="ftr" sz="quarter" idx="11"/>
          </p:nvPr>
        </p:nvSpPr>
        <p:spPr/>
        <p:txBody>
          <a:bodyPr/>
          <a:lstStyle/>
          <a:p>
            <a:r>
              <a:rPr lang="sv-SE"/>
              <a:t>G. Absil, UR LABOCS, HELMo</a:t>
            </a:r>
            <a:endParaRPr lang="fr-FR"/>
          </a:p>
        </p:txBody>
      </p:sp>
      <p:sp>
        <p:nvSpPr>
          <p:cNvPr id="5" name="Espace réservé du numéro de diapositive 4">
            <a:extLst>
              <a:ext uri="{FF2B5EF4-FFF2-40B4-BE49-F238E27FC236}">
                <a16:creationId xmlns:a16="http://schemas.microsoft.com/office/drawing/2014/main" id="{5CE3454A-2D54-3648-1C58-A9C32246727D}"/>
              </a:ext>
            </a:extLst>
          </p:cNvPr>
          <p:cNvSpPr>
            <a:spLocks noGrp="1"/>
          </p:cNvSpPr>
          <p:nvPr>
            <p:ph type="sldNum" sz="quarter" idx="12"/>
          </p:nvPr>
        </p:nvSpPr>
        <p:spPr/>
        <p:txBody>
          <a:bodyPr/>
          <a:lstStyle/>
          <a:p>
            <a:fld id="{A2C36B9B-BF36-433C-AFD7-6A551AAC0C75}" type="slidenum">
              <a:rPr lang="fr-FR" smtClean="0"/>
              <a:t>11</a:t>
            </a:fld>
            <a:endParaRPr lang="fr-FR"/>
          </a:p>
        </p:txBody>
      </p:sp>
    </p:spTree>
    <p:extLst>
      <p:ext uri="{BB962C8B-B14F-4D97-AF65-F5344CB8AC3E}">
        <p14:creationId xmlns:p14="http://schemas.microsoft.com/office/powerpoint/2010/main" val="2752474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Shape 1032">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87C8636B-14A7-F356-7761-4D2C84BA400D}"/>
              </a:ext>
            </a:extLst>
          </p:cNvPr>
          <p:cNvSpPr>
            <a:spLocks noGrp="1"/>
          </p:cNvSpPr>
          <p:nvPr>
            <p:ph type="title"/>
          </p:nvPr>
        </p:nvSpPr>
        <p:spPr>
          <a:xfrm>
            <a:off x="1137034" y="609597"/>
            <a:ext cx="9392421" cy="1330841"/>
          </a:xfrm>
        </p:spPr>
        <p:txBody>
          <a:bodyPr>
            <a:normAutofit/>
          </a:bodyPr>
          <a:lstStyle/>
          <a:p>
            <a:r>
              <a:rPr lang="fr-FR" dirty="0"/>
              <a:t>Merci pour votre écoute</a:t>
            </a:r>
          </a:p>
        </p:txBody>
      </p:sp>
      <p:sp>
        <p:nvSpPr>
          <p:cNvPr id="3" name="Espace réservé du contenu 2">
            <a:extLst>
              <a:ext uri="{FF2B5EF4-FFF2-40B4-BE49-F238E27FC236}">
                <a16:creationId xmlns:a16="http://schemas.microsoft.com/office/drawing/2014/main" id="{39E05850-1FD5-E98E-B174-CBEA56E77208}"/>
              </a:ext>
            </a:extLst>
          </p:cNvPr>
          <p:cNvSpPr>
            <a:spLocks noGrp="1"/>
          </p:cNvSpPr>
          <p:nvPr>
            <p:ph idx="1"/>
          </p:nvPr>
        </p:nvSpPr>
        <p:spPr>
          <a:xfrm>
            <a:off x="1137034" y="2198362"/>
            <a:ext cx="4958966" cy="3917773"/>
          </a:xfrm>
        </p:spPr>
        <p:txBody>
          <a:bodyPr>
            <a:normAutofit/>
          </a:bodyPr>
          <a:lstStyle/>
          <a:p>
            <a:r>
              <a:rPr lang="fr-FR" sz="2000">
                <a:hlinkClick r:id="rId2"/>
              </a:rPr>
              <a:t>https://www.helmo.be/labocs</a:t>
            </a:r>
            <a:endParaRPr lang="fr-FR" sz="2000"/>
          </a:p>
          <a:p>
            <a:endParaRPr lang="fr-FR" sz="2000"/>
          </a:p>
        </p:txBody>
      </p:sp>
      <p:pic>
        <p:nvPicPr>
          <p:cNvPr id="1026" name="Picture 2">
            <a:extLst>
              <a:ext uri="{FF2B5EF4-FFF2-40B4-BE49-F238E27FC236}">
                <a16:creationId xmlns:a16="http://schemas.microsoft.com/office/drawing/2014/main" id="{294453B7-0F6E-855B-2BF2-7F88181FB86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19367" y="3607964"/>
            <a:ext cx="4788505" cy="909815"/>
          </a:xfrm>
          <a:prstGeom prst="rect">
            <a:avLst/>
          </a:prstGeom>
          <a:noFill/>
          <a:extLst>
            <a:ext uri="{909E8E84-426E-40DD-AFC4-6F175D3DCCD1}">
              <a14:hiddenFill xmlns:a14="http://schemas.microsoft.com/office/drawing/2010/main">
                <a:solidFill>
                  <a:srgbClr val="FFFFFF"/>
                </a:solidFill>
              </a14:hiddenFill>
            </a:ext>
          </a:extLst>
        </p:spPr>
      </p:pic>
      <p:sp>
        <p:nvSpPr>
          <p:cNvPr id="1035" name="Freeform: Shape 1034">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Espace réservé du pied de page 3">
            <a:extLst>
              <a:ext uri="{FF2B5EF4-FFF2-40B4-BE49-F238E27FC236}">
                <a16:creationId xmlns:a16="http://schemas.microsoft.com/office/drawing/2014/main" id="{D63D5049-7734-629B-86D2-93272140E684}"/>
              </a:ext>
            </a:extLst>
          </p:cNvPr>
          <p:cNvSpPr>
            <a:spLocks noGrp="1"/>
          </p:cNvSpPr>
          <p:nvPr>
            <p:ph type="ftr" sz="quarter" idx="11"/>
          </p:nvPr>
        </p:nvSpPr>
        <p:spPr/>
        <p:txBody>
          <a:bodyPr/>
          <a:lstStyle/>
          <a:p>
            <a:r>
              <a:rPr lang="sv-SE"/>
              <a:t>G. Absil, UR LABOCS, HELMo</a:t>
            </a:r>
            <a:endParaRPr lang="fr-FR"/>
          </a:p>
        </p:txBody>
      </p:sp>
      <p:sp>
        <p:nvSpPr>
          <p:cNvPr id="5" name="Espace réservé du numéro de diapositive 4">
            <a:extLst>
              <a:ext uri="{FF2B5EF4-FFF2-40B4-BE49-F238E27FC236}">
                <a16:creationId xmlns:a16="http://schemas.microsoft.com/office/drawing/2014/main" id="{D9825E2B-4F71-A2E3-87CA-ACB80B9B6E92}"/>
              </a:ext>
            </a:extLst>
          </p:cNvPr>
          <p:cNvSpPr>
            <a:spLocks noGrp="1"/>
          </p:cNvSpPr>
          <p:nvPr>
            <p:ph type="sldNum" sz="quarter" idx="12"/>
          </p:nvPr>
        </p:nvSpPr>
        <p:spPr/>
        <p:txBody>
          <a:bodyPr/>
          <a:lstStyle/>
          <a:p>
            <a:fld id="{A2C36B9B-BF36-433C-AFD7-6A551AAC0C75}" type="slidenum">
              <a:rPr lang="fr-FR" smtClean="0"/>
              <a:t>12</a:t>
            </a:fld>
            <a:endParaRPr lang="fr-FR"/>
          </a:p>
        </p:txBody>
      </p:sp>
    </p:spTree>
    <p:extLst>
      <p:ext uri="{BB962C8B-B14F-4D97-AF65-F5344CB8AC3E}">
        <p14:creationId xmlns:p14="http://schemas.microsoft.com/office/powerpoint/2010/main" val="3438972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53AAC7-66A0-C95F-9CA5-251762ADCF7C}"/>
              </a:ext>
            </a:extLst>
          </p:cNvPr>
          <p:cNvSpPr>
            <a:spLocks noGrp="1"/>
          </p:cNvSpPr>
          <p:nvPr>
            <p:ph type="title"/>
          </p:nvPr>
        </p:nvSpPr>
        <p:spPr/>
        <p:txBody>
          <a:bodyPr/>
          <a:lstStyle/>
          <a:p>
            <a:r>
              <a:rPr lang="fr-FR" dirty="0"/>
              <a:t>Plan</a:t>
            </a:r>
          </a:p>
        </p:txBody>
      </p:sp>
      <p:sp>
        <p:nvSpPr>
          <p:cNvPr id="3" name="Espace réservé du contenu 2">
            <a:extLst>
              <a:ext uri="{FF2B5EF4-FFF2-40B4-BE49-F238E27FC236}">
                <a16:creationId xmlns:a16="http://schemas.microsoft.com/office/drawing/2014/main" id="{C91A3C94-76BF-32DF-38EA-34F885C0353E}"/>
              </a:ext>
            </a:extLst>
          </p:cNvPr>
          <p:cNvSpPr>
            <a:spLocks noGrp="1"/>
          </p:cNvSpPr>
          <p:nvPr>
            <p:ph idx="1"/>
          </p:nvPr>
        </p:nvSpPr>
        <p:spPr>
          <a:xfrm>
            <a:off x="959498" y="2208180"/>
            <a:ext cx="10515600" cy="3184914"/>
          </a:xfrm>
        </p:spPr>
        <p:txBody>
          <a:bodyPr/>
          <a:lstStyle/>
          <a:p>
            <a:r>
              <a:rPr lang="fr-FR" dirty="0"/>
              <a:t>IT4anxiety, un projet européen d’e-santé mentale</a:t>
            </a:r>
          </a:p>
          <a:p>
            <a:r>
              <a:rPr lang="fr-FR" dirty="0"/>
              <a:t>Méthodologie : évaluation et recherche doctorale</a:t>
            </a:r>
          </a:p>
          <a:p>
            <a:r>
              <a:rPr lang="fr-FR" dirty="0"/>
              <a:t>Cadre théorique</a:t>
            </a:r>
          </a:p>
          <a:p>
            <a:r>
              <a:rPr lang="fr-FR" dirty="0"/>
              <a:t>Questionnement</a:t>
            </a:r>
          </a:p>
          <a:p>
            <a:r>
              <a:rPr lang="fr-FR" dirty="0"/>
              <a:t>Citadelles Cyborg et transition</a:t>
            </a:r>
          </a:p>
          <a:p>
            <a:r>
              <a:rPr lang="fr-FR" dirty="0"/>
              <a:t>Conclusion</a:t>
            </a:r>
          </a:p>
          <a:p>
            <a:endParaRPr lang="fr-FR" dirty="0"/>
          </a:p>
          <a:p>
            <a:endParaRPr lang="fr-FR" dirty="0"/>
          </a:p>
          <a:p>
            <a:endParaRPr lang="fr-FR" dirty="0"/>
          </a:p>
          <a:p>
            <a:endParaRPr lang="fr-FR" dirty="0"/>
          </a:p>
        </p:txBody>
      </p:sp>
      <p:sp>
        <p:nvSpPr>
          <p:cNvPr id="4" name="Espace réservé du pied de page 3">
            <a:extLst>
              <a:ext uri="{FF2B5EF4-FFF2-40B4-BE49-F238E27FC236}">
                <a16:creationId xmlns:a16="http://schemas.microsoft.com/office/drawing/2014/main" id="{5C9ED836-9285-70FF-253E-1800E334641A}"/>
              </a:ext>
            </a:extLst>
          </p:cNvPr>
          <p:cNvSpPr>
            <a:spLocks noGrp="1"/>
          </p:cNvSpPr>
          <p:nvPr>
            <p:ph type="ftr" sz="quarter" idx="11"/>
          </p:nvPr>
        </p:nvSpPr>
        <p:spPr/>
        <p:txBody>
          <a:bodyPr/>
          <a:lstStyle/>
          <a:p>
            <a:r>
              <a:rPr lang="sv-SE"/>
              <a:t>G. Absil, UR LABOCS, HELMo</a:t>
            </a:r>
            <a:endParaRPr lang="fr-FR"/>
          </a:p>
        </p:txBody>
      </p:sp>
      <p:sp>
        <p:nvSpPr>
          <p:cNvPr id="5" name="Espace réservé du numéro de diapositive 4">
            <a:extLst>
              <a:ext uri="{FF2B5EF4-FFF2-40B4-BE49-F238E27FC236}">
                <a16:creationId xmlns:a16="http://schemas.microsoft.com/office/drawing/2014/main" id="{CF28154B-EA49-3135-F77F-EAD6C4307094}"/>
              </a:ext>
            </a:extLst>
          </p:cNvPr>
          <p:cNvSpPr>
            <a:spLocks noGrp="1"/>
          </p:cNvSpPr>
          <p:nvPr>
            <p:ph type="sldNum" sz="quarter" idx="12"/>
          </p:nvPr>
        </p:nvSpPr>
        <p:spPr/>
        <p:txBody>
          <a:bodyPr/>
          <a:lstStyle/>
          <a:p>
            <a:fld id="{A2C36B9B-BF36-433C-AFD7-6A551AAC0C75}" type="slidenum">
              <a:rPr lang="fr-FR" smtClean="0"/>
              <a:t>2</a:t>
            </a:fld>
            <a:endParaRPr lang="fr-FR"/>
          </a:p>
        </p:txBody>
      </p:sp>
    </p:spTree>
    <p:extLst>
      <p:ext uri="{BB962C8B-B14F-4D97-AF65-F5344CB8AC3E}">
        <p14:creationId xmlns:p14="http://schemas.microsoft.com/office/powerpoint/2010/main" val="490335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2B2B39-B000-4BC4-F723-249ED7E55883}"/>
              </a:ext>
            </a:extLst>
          </p:cNvPr>
          <p:cNvSpPr>
            <a:spLocks noGrp="1"/>
          </p:cNvSpPr>
          <p:nvPr>
            <p:ph type="title"/>
          </p:nvPr>
        </p:nvSpPr>
        <p:spPr/>
        <p:txBody>
          <a:bodyPr/>
          <a:lstStyle/>
          <a:p>
            <a:r>
              <a:rPr lang="fr-FR" dirty="0"/>
              <a:t>Le projet IT4anxiety</a:t>
            </a:r>
          </a:p>
        </p:txBody>
      </p:sp>
      <p:sp>
        <p:nvSpPr>
          <p:cNvPr id="3" name="Espace réservé du contenu 2">
            <a:extLst>
              <a:ext uri="{FF2B5EF4-FFF2-40B4-BE49-F238E27FC236}">
                <a16:creationId xmlns:a16="http://schemas.microsoft.com/office/drawing/2014/main" id="{5FA715C7-EC32-90F5-1190-3460CC6DF095}"/>
              </a:ext>
            </a:extLst>
          </p:cNvPr>
          <p:cNvSpPr>
            <a:spLocks noGrp="1"/>
          </p:cNvSpPr>
          <p:nvPr>
            <p:ph idx="1"/>
          </p:nvPr>
        </p:nvSpPr>
        <p:spPr>
          <a:xfrm>
            <a:off x="838200" y="1456556"/>
            <a:ext cx="10515600" cy="794566"/>
          </a:xfrm>
        </p:spPr>
        <p:txBody>
          <a:bodyPr>
            <a:normAutofit/>
          </a:bodyPr>
          <a:lstStyle/>
          <a:p>
            <a:pPr marL="0" indent="0">
              <a:buNone/>
            </a:pPr>
            <a:r>
              <a:rPr lang="fr-FR" sz="2400" b="0" i="0" dirty="0">
                <a:effectLst/>
                <a:latin typeface="Raleway" panose="020F0502020204030204" pitchFamily="2" charset="0"/>
              </a:rPr>
              <a:t>IT4Anxiety accompagne la mise en place de </a:t>
            </a:r>
            <a:r>
              <a:rPr lang="fr-FR" sz="2400" b="1" i="0" dirty="0">
                <a:effectLst/>
                <a:latin typeface="Raleway" panose="020F0502020204030204" pitchFamily="2" charset="0"/>
              </a:rPr>
              <a:t>solutions innovantes</a:t>
            </a:r>
            <a:r>
              <a:rPr lang="fr-FR" sz="2400" b="0" i="0" dirty="0">
                <a:effectLst/>
                <a:latin typeface="Raleway" panose="020F0502020204030204" pitchFamily="2" charset="0"/>
              </a:rPr>
              <a:t> visant à </a:t>
            </a:r>
            <a:r>
              <a:rPr lang="fr-FR" sz="2400" b="1" i="0" dirty="0">
                <a:effectLst/>
                <a:latin typeface="Raleway" panose="020F0502020204030204" pitchFamily="2" charset="0"/>
              </a:rPr>
              <a:t>réduire l'anxiété</a:t>
            </a:r>
            <a:r>
              <a:rPr lang="fr-FR" sz="2400" b="0" i="0" dirty="0">
                <a:effectLst/>
                <a:latin typeface="Raleway" panose="020F0502020204030204" pitchFamily="2" charset="0"/>
              </a:rPr>
              <a:t> des patients souffrant de troubles mentaux. </a:t>
            </a:r>
          </a:p>
          <a:p>
            <a:endParaRPr lang="fr-FR" dirty="0"/>
          </a:p>
        </p:txBody>
      </p:sp>
      <p:sp>
        <p:nvSpPr>
          <p:cNvPr id="4" name="AutoShape 2" descr="logo interreg">
            <a:extLst>
              <a:ext uri="{FF2B5EF4-FFF2-40B4-BE49-F238E27FC236}">
                <a16:creationId xmlns:a16="http://schemas.microsoft.com/office/drawing/2014/main" id="{0D5B990B-75CB-EAAB-A9E3-A554AC2304F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7" name="Image 6">
            <a:extLst>
              <a:ext uri="{FF2B5EF4-FFF2-40B4-BE49-F238E27FC236}">
                <a16:creationId xmlns:a16="http://schemas.microsoft.com/office/drawing/2014/main" id="{25B9FBE4-6D3F-D026-DE4F-B7918DD64F3E}"/>
              </a:ext>
            </a:extLst>
          </p:cNvPr>
          <p:cNvPicPr>
            <a:picLocks noChangeAspect="1"/>
          </p:cNvPicPr>
          <p:nvPr/>
        </p:nvPicPr>
        <p:blipFill>
          <a:blip r:embed="rId2"/>
          <a:stretch>
            <a:fillRect/>
          </a:stretch>
        </p:blipFill>
        <p:spPr>
          <a:xfrm>
            <a:off x="1422918" y="2763861"/>
            <a:ext cx="9041363" cy="2471175"/>
          </a:xfrm>
          <a:prstGeom prst="rect">
            <a:avLst/>
          </a:prstGeom>
        </p:spPr>
      </p:pic>
      <p:sp>
        <p:nvSpPr>
          <p:cNvPr id="9" name="ZoneTexte 8">
            <a:extLst>
              <a:ext uri="{FF2B5EF4-FFF2-40B4-BE49-F238E27FC236}">
                <a16:creationId xmlns:a16="http://schemas.microsoft.com/office/drawing/2014/main" id="{C3148433-6D5C-E596-A855-65F7ADE02A08}"/>
              </a:ext>
            </a:extLst>
          </p:cNvPr>
          <p:cNvSpPr txBox="1"/>
          <p:nvPr/>
        </p:nvSpPr>
        <p:spPr>
          <a:xfrm>
            <a:off x="583941" y="6308209"/>
            <a:ext cx="10769859" cy="369332"/>
          </a:xfrm>
          <a:prstGeom prst="rect">
            <a:avLst/>
          </a:prstGeom>
          <a:noFill/>
        </p:spPr>
        <p:txBody>
          <a:bodyPr wrap="square">
            <a:spAutoFit/>
          </a:bodyPr>
          <a:lstStyle/>
          <a:p>
            <a:r>
              <a:rPr lang="fr-FR" dirty="0">
                <a:hlinkClick r:id="rId3"/>
              </a:rPr>
              <a:t>IT4Anxiety - </a:t>
            </a:r>
            <a:r>
              <a:rPr lang="fr-FR" dirty="0" err="1">
                <a:hlinkClick r:id="rId3"/>
              </a:rPr>
              <a:t>Managing</a:t>
            </a:r>
            <a:r>
              <a:rPr lang="fr-FR" dirty="0">
                <a:hlinkClick r:id="rId3"/>
              </a:rPr>
              <a:t> </a:t>
            </a:r>
            <a:r>
              <a:rPr lang="fr-FR" dirty="0" err="1">
                <a:hlinkClick r:id="rId3"/>
              </a:rPr>
              <a:t>anxiety</a:t>
            </a:r>
            <a:r>
              <a:rPr lang="fr-FR" dirty="0">
                <a:hlinkClick r:id="rId3"/>
              </a:rPr>
              <a:t> via innovative technologies for </a:t>
            </a:r>
            <a:r>
              <a:rPr lang="fr-FR" dirty="0" err="1">
                <a:hlinkClick r:id="rId3"/>
              </a:rPr>
              <a:t>better</a:t>
            </a:r>
            <a:r>
              <a:rPr lang="fr-FR" dirty="0">
                <a:hlinkClick r:id="rId3"/>
              </a:rPr>
              <a:t> mental </a:t>
            </a:r>
            <a:r>
              <a:rPr lang="fr-FR" dirty="0" err="1">
                <a:hlinkClick r:id="rId3"/>
              </a:rPr>
              <a:t>health</a:t>
            </a:r>
            <a:r>
              <a:rPr lang="fr-FR" dirty="0">
                <a:hlinkClick r:id="rId3"/>
              </a:rPr>
              <a:t> | Interreg NWE (nweurope.eu)</a:t>
            </a:r>
            <a:endParaRPr lang="fr-FR" dirty="0"/>
          </a:p>
        </p:txBody>
      </p:sp>
      <p:sp>
        <p:nvSpPr>
          <p:cNvPr id="8" name="Espace réservé du pied de page 7">
            <a:extLst>
              <a:ext uri="{FF2B5EF4-FFF2-40B4-BE49-F238E27FC236}">
                <a16:creationId xmlns:a16="http://schemas.microsoft.com/office/drawing/2014/main" id="{B3B028D6-BE50-EB5D-9B73-AE9BAF6723EE}"/>
              </a:ext>
            </a:extLst>
          </p:cNvPr>
          <p:cNvSpPr>
            <a:spLocks noGrp="1"/>
          </p:cNvSpPr>
          <p:nvPr>
            <p:ph type="ftr" sz="quarter" idx="11"/>
          </p:nvPr>
        </p:nvSpPr>
        <p:spPr/>
        <p:txBody>
          <a:bodyPr/>
          <a:lstStyle/>
          <a:p>
            <a:r>
              <a:rPr lang="sv-SE"/>
              <a:t>G. Absil, UR LABOCS, HELMo</a:t>
            </a:r>
            <a:endParaRPr lang="fr-FR"/>
          </a:p>
        </p:txBody>
      </p:sp>
      <p:sp>
        <p:nvSpPr>
          <p:cNvPr id="10" name="Espace réservé du numéro de diapositive 9">
            <a:extLst>
              <a:ext uri="{FF2B5EF4-FFF2-40B4-BE49-F238E27FC236}">
                <a16:creationId xmlns:a16="http://schemas.microsoft.com/office/drawing/2014/main" id="{DCBAAF6C-23EB-7FB6-8925-D883EEAC0604}"/>
              </a:ext>
            </a:extLst>
          </p:cNvPr>
          <p:cNvSpPr>
            <a:spLocks noGrp="1"/>
          </p:cNvSpPr>
          <p:nvPr>
            <p:ph type="sldNum" sz="quarter" idx="12"/>
          </p:nvPr>
        </p:nvSpPr>
        <p:spPr/>
        <p:txBody>
          <a:bodyPr/>
          <a:lstStyle/>
          <a:p>
            <a:fld id="{A2C36B9B-BF36-433C-AFD7-6A551AAC0C75}" type="slidenum">
              <a:rPr lang="fr-FR" smtClean="0"/>
              <a:t>3</a:t>
            </a:fld>
            <a:endParaRPr lang="fr-FR"/>
          </a:p>
        </p:txBody>
      </p:sp>
    </p:spTree>
    <p:extLst>
      <p:ext uri="{BB962C8B-B14F-4D97-AF65-F5344CB8AC3E}">
        <p14:creationId xmlns:p14="http://schemas.microsoft.com/office/powerpoint/2010/main" val="1658070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6064902-9408-A128-0D90-C6EEF9AC933E}"/>
              </a:ext>
            </a:extLst>
          </p:cNvPr>
          <p:cNvSpPr>
            <a:spLocks noGrp="1"/>
          </p:cNvSpPr>
          <p:nvPr>
            <p:ph idx="1"/>
          </p:nvPr>
        </p:nvSpPr>
        <p:spPr>
          <a:xfrm>
            <a:off x="646814" y="1555915"/>
            <a:ext cx="6211186" cy="2422413"/>
          </a:xfrm>
        </p:spPr>
        <p:txBody>
          <a:bodyPr>
            <a:normAutofit fontScale="40000" lnSpcReduction="20000"/>
          </a:bodyPr>
          <a:lstStyle/>
          <a:p>
            <a:r>
              <a:rPr lang="fr-FR" sz="4000" b="1" dirty="0"/>
              <a:t>Belgique</a:t>
            </a:r>
            <a:r>
              <a:rPr lang="fr-FR" sz="4000" dirty="0"/>
              <a:t>-</a:t>
            </a:r>
            <a:r>
              <a:rPr lang="fr-FR" sz="4000" dirty="0" err="1"/>
              <a:t>Wallonnie</a:t>
            </a:r>
            <a:r>
              <a:rPr lang="fr-FR" sz="4000" dirty="0"/>
              <a:t> (Centre Neuro psychiatrique Saint Martin, Haute Ecole de la Province de Namur, Namur-Europe Wallonie </a:t>
            </a:r>
            <a:r>
              <a:rPr lang="fr-FR" sz="4000" dirty="0" err="1"/>
              <a:t>asbl</a:t>
            </a:r>
            <a:r>
              <a:rPr lang="fr-FR" sz="4000" dirty="0"/>
              <a:t>)</a:t>
            </a:r>
          </a:p>
          <a:p>
            <a:r>
              <a:rPr lang="fr-FR" sz="4000" b="1" dirty="0"/>
              <a:t>France</a:t>
            </a:r>
            <a:r>
              <a:rPr lang="fr-FR" sz="4000" dirty="0"/>
              <a:t> (GAC Group, EPSM Lille Métropole – Centre collaborateur OMS)</a:t>
            </a:r>
          </a:p>
          <a:p>
            <a:r>
              <a:rPr lang="fr-FR" sz="4000" b="1" dirty="0"/>
              <a:t>Pays bas </a:t>
            </a:r>
            <a:r>
              <a:rPr lang="fr-FR" sz="4000" dirty="0"/>
              <a:t>(</a:t>
            </a:r>
            <a:r>
              <a:rPr lang="fr-FR" sz="4000" dirty="0" err="1"/>
              <a:t>Vrije</a:t>
            </a:r>
            <a:r>
              <a:rPr lang="fr-FR" sz="4000" dirty="0"/>
              <a:t> </a:t>
            </a:r>
            <a:r>
              <a:rPr lang="fr-FR" sz="4000" dirty="0" err="1"/>
              <a:t>Universiteit</a:t>
            </a:r>
            <a:r>
              <a:rPr lang="fr-FR" sz="4000" dirty="0"/>
              <a:t> Amsterdam)</a:t>
            </a:r>
          </a:p>
          <a:p>
            <a:r>
              <a:rPr lang="fr-FR" sz="4000" b="1" dirty="0"/>
              <a:t>Allemagne</a:t>
            </a:r>
            <a:r>
              <a:rPr lang="fr-FR" sz="4000" dirty="0"/>
              <a:t> (</a:t>
            </a:r>
            <a:r>
              <a:rPr lang="fr-FR" sz="4000" dirty="0" err="1"/>
              <a:t>Evangelishes</a:t>
            </a:r>
            <a:r>
              <a:rPr lang="fr-FR" sz="4000" dirty="0"/>
              <a:t> </a:t>
            </a:r>
            <a:r>
              <a:rPr lang="fr-FR" sz="4000" dirty="0" err="1"/>
              <a:t>Klinikum</a:t>
            </a:r>
            <a:r>
              <a:rPr lang="fr-FR" sz="4000" dirty="0"/>
              <a:t> Bethel)</a:t>
            </a:r>
          </a:p>
          <a:p>
            <a:r>
              <a:rPr lang="fr-FR" sz="4000" b="1" dirty="0"/>
              <a:t>Royaume-Unis</a:t>
            </a:r>
            <a:r>
              <a:rPr lang="fr-FR" sz="4000" dirty="0"/>
              <a:t> (Université d’Ulster)</a:t>
            </a:r>
          </a:p>
          <a:p>
            <a:r>
              <a:rPr lang="fr-FR" sz="4000" b="1" dirty="0"/>
              <a:t>Luxembou</a:t>
            </a:r>
            <a:r>
              <a:rPr lang="fr-FR" sz="4000" dirty="0"/>
              <a:t>rg (Agence pour la coopération Europa Afrique)</a:t>
            </a:r>
          </a:p>
          <a:p>
            <a:endParaRPr lang="fr-FR" dirty="0"/>
          </a:p>
          <a:p>
            <a:endParaRPr lang="fr-FR" dirty="0"/>
          </a:p>
        </p:txBody>
      </p:sp>
      <p:pic>
        <p:nvPicPr>
          <p:cNvPr id="4" name="Image 3">
            <a:extLst>
              <a:ext uri="{FF2B5EF4-FFF2-40B4-BE49-F238E27FC236}">
                <a16:creationId xmlns:a16="http://schemas.microsoft.com/office/drawing/2014/main" id="{9DCE4F04-321E-B6ED-3A2E-ABC2871A2FB5}"/>
              </a:ext>
            </a:extLst>
          </p:cNvPr>
          <p:cNvPicPr>
            <a:picLocks noChangeAspect="1"/>
          </p:cNvPicPr>
          <p:nvPr/>
        </p:nvPicPr>
        <p:blipFill>
          <a:blip r:embed="rId2"/>
          <a:stretch>
            <a:fillRect/>
          </a:stretch>
        </p:blipFill>
        <p:spPr>
          <a:xfrm>
            <a:off x="0" y="3978329"/>
            <a:ext cx="12192000" cy="2879671"/>
          </a:xfrm>
          <a:prstGeom prst="rect">
            <a:avLst/>
          </a:prstGeom>
        </p:spPr>
      </p:pic>
      <p:sp>
        <p:nvSpPr>
          <p:cNvPr id="5" name="Titre 1">
            <a:extLst>
              <a:ext uri="{FF2B5EF4-FFF2-40B4-BE49-F238E27FC236}">
                <a16:creationId xmlns:a16="http://schemas.microsoft.com/office/drawing/2014/main" id="{172C889F-06BE-393C-0FB2-DFE5E1016FF1}"/>
              </a:ext>
            </a:extLst>
          </p:cNvPr>
          <p:cNvSpPr>
            <a:spLocks noGrp="1"/>
          </p:cNvSpPr>
          <p:nvPr>
            <p:ph type="title"/>
          </p:nvPr>
        </p:nvSpPr>
        <p:spPr>
          <a:xfrm>
            <a:off x="838200" y="230353"/>
            <a:ext cx="10515600" cy="1325563"/>
          </a:xfrm>
        </p:spPr>
        <p:txBody>
          <a:bodyPr/>
          <a:lstStyle/>
          <a:p>
            <a:r>
              <a:rPr lang="fr-FR" dirty="0"/>
              <a:t>Le projet IT4anxiety</a:t>
            </a:r>
          </a:p>
        </p:txBody>
      </p:sp>
      <p:sp>
        <p:nvSpPr>
          <p:cNvPr id="6" name="ZoneTexte 5">
            <a:extLst>
              <a:ext uri="{FF2B5EF4-FFF2-40B4-BE49-F238E27FC236}">
                <a16:creationId xmlns:a16="http://schemas.microsoft.com/office/drawing/2014/main" id="{64EE9209-AD92-B608-A546-BBCB3BBDEC9C}"/>
              </a:ext>
            </a:extLst>
          </p:cNvPr>
          <p:cNvSpPr txBox="1"/>
          <p:nvPr/>
        </p:nvSpPr>
        <p:spPr>
          <a:xfrm>
            <a:off x="8033657" y="1819301"/>
            <a:ext cx="3320143" cy="1477328"/>
          </a:xfrm>
          <a:prstGeom prst="rect">
            <a:avLst/>
          </a:prstGeom>
          <a:noFill/>
        </p:spPr>
        <p:txBody>
          <a:bodyPr wrap="square" rtlCol="0">
            <a:spAutoFit/>
          </a:bodyPr>
          <a:lstStyle/>
          <a:p>
            <a:r>
              <a:rPr lang="fr-FR" u="sng" dirty="0"/>
              <a:t>Partenariat hétérogène </a:t>
            </a:r>
            <a:r>
              <a:rPr lang="fr-FR" dirty="0"/>
              <a:t>: entrepreneurs (Start-up), des cliniciens, des chercheurs, des associations de patients/aidants proches</a:t>
            </a:r>
          </a:p>
        </p:txBody>
      </p:sp>
      <p:sp>
        <p:nvSpPr>
          <p:cNvPr id="7" name="Espace réservé du pied de page 6">
            <a:extLst>
              <a:ext uri="{FF2B5EF4-FFF2-40B4-BE49-F238E27FC236}">
                <a16:creationId xmlns:a16="http://schemas.microsoft.com/office/drawing/2014/main" id="{DB8A44E7-4F82-06A2-0778-8B910D7957CE}"/>
              </a:ext>
            </a:extLst>
          </p:cNvPr>
          <p:cNvSpPr>
            <a:spLocks noGrp="1"/>
          </p:cNvSpPr>
          <p:nvPr>
            <p:ph type="ftr" sz="quarter" idx="11"/>
          </p:nvPr>
        </p:nvSpPr>
        <p:spPr/>
        <p:txBody>
          <a:bodyPr/>
          <a:lstStyle/>
          <a:p>
            <a:r>
              <a:rPr lang="sv-SE"/>
              <a:t>G. Absil, UR LABOCS, HELMo</a:t>
            </a:r>
            <a:endParaRPr lang="fr-FR"/>
          </a:p>
        </p:txBody>
      </p:sp>
      <p:sp>
        <p:nvSpPr>
          <p:cNvPr id="8" name="Espace réservé du numéro de diapositive 7">
            <a:extLst>
              <a:ext uri="{FF2B5EF4-FFF2-40B4-BE49-F238E27FC236}">
                <a16:creationId xmlns:a16="http://schemas.microsoft.com/office/drawing/2014/main" id="{9FFD4A69-2A2C-4CBD-BD4E-FF27DEB249E5}"/>
              </a:ext>
            </a:extLst>
          </p:cNvPr>
          <p:cNvSpPr>
            <a:spLocks noGrp="1"/>
          </p:cNvSpPr>
          <p:nvPr>
            <p:ph type="sldNum" sz="quarter" idx="12"/>
          </p:nvPr>
        </p:nvSpPr>
        <p:spPr/>
        <p:txBody>
          <a:bodyPr/>
          <a:lstStyle/>
          <a:p>
            <a:fld id="{A2C36B9B-BF36-433C-AFD7-6A551AAC0C75}" type="slidenum">
              <a:rPr lang="fr-FR" smtClean="0"/>
              <a:t>4</a:t>
            </a:fld>
            <a:endParaRPr lang="fr-FR"/>
          </a:p>
        </p:txBody>
      </p:sp>
    </p:spTree>
    <p:extLst>
      <p:ext uri="{BB962C8B-B14F-4D97-AF65-F5344CB8AC3E}">
        <p14:creationId xmlns:p14="http://schemas.microsoft.com/office/powerpoint/2010/main" val="3324398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26A99A-7EF2-FEF3-3DBF-5E48C8E386E9}"/>
              </a:ext>
            </a:extLst>
          </p:cNvPr>
          <p:cNvSpPr>
            <a:spLocks noGrp="1"/>
          </p:cNvSpPr>
          <p:nvPr>
            <p:ph type="title"/>
          </p:nvPr>
        </p:nvSpPr>
        <p:spPr/>
        <p:txBody>
          <a:bodyPr/>
          <a:lstStyle/>
          <a:p>
            <a:r>
              <a:rPr lang="fr-FR" dirty="0"/>
              <a:t>Méthodologie : Evaluation transversale et recherche doctorale</a:t>
            </a:r>
          </a:p>
        </p:txBody>
      </p:sp>
      <p:sp>
        <p:nvSpPr>
          <p:cNvPr id="3" name="Espace réservé du contenu 2">
            <a:extLst>
              <a:ext uri="{FF2B5EF4-FFF2-40B4-BE49-F238E27FC236}">
                <a16:creationId xmlns:a16="http://schemas.microsoft.com/office/drawing/2014/main" id="{DC6FFD2E-9D90-5D5B-BADF-1D09F1454D57}"/>
              </a:ext>
            </a:extLst>
          </p:cNvPr>
          <p:cNvSpPr>
            <a:spLocks noGrp="1"/>
          </p:cNvSpPr>
          <p:nvPr>
            <p:ph idx="1"/>
          </p:nvPr>
        </p:nvSpPr>
        <p:spPr/>
        <p:txBody>
          <a:bodyPr/>
          <a:lstStyle/>
          <a:p>
            <a:r>
              <a:rPr lang="fr-FR" dirty="0"/>
              <a:t>Observer le projet en train de se faire par une méthode ethnographique (observation, observation participante, conversation de terrain, entretiens semi-structurés, collectes de traces)</a:t>
            </a:r>
          </a:p>
          <a:p>
            <a:pPr marL="457200" lvl="1" indent="0">
              <a:buNone/>
            </a:pPr>
            <a:endParaRPr lang="fr-FR" dirty="0"/>
          </a:p>
          <a:p>
            <a:endParaRPr lang="fr-FR" dirty="0"/>
          </a:p>
          <a:p>
            <a:r>
              <a:rPr lang="fr-FR" dirty="0"/>
              <a:t>Pour mettre en place une évaluation transversale co-produite</a:t>
            </a:r>
          </a:p>
          <a:p>
            <a:pPr lvl="1"/>
            <a:r>
              <a:rPr lang="fr-FR" dirty="0"/>
              <a:t>Objectif co-produire les questions d’évaluation, les critères, …</a:t>
            </a:r>
          </a:p>
          <a:p>
            <a:r>
              <a:rPr lang="fr-FR" dirty="0"/>
              <a:t>Pour documenter une recherche doctorale en anthropologie (de la médecine) sur l’e-santé mentale appliquée à l’anxiété</a:t>
            </a:r>
          </a:p>
          <a:p>
            <a:pPr lvl="1"/>
            <a:r>
              <a:rPr lang="fr-FR" dirty="0"/>
              <a:t>Objectif rencontrer des dispositifs d’e-santé mentale appliqués à l’anxiété</a:t>
            </a:r>
          </a:p>
        </p:txBody>
      </p:sp>
      <p:sp>
        <p:nvSpPr>
          <p:cNvPr id="4" name="Espace réservé du pied de page 3">
            <a:extLst>
              <a:ext uri="{FF2B5EF4-FFF2-40B4-BE49-F238E27FC236}">
                <a16:creationId xmlns:a16="http://schemas.microsoft.com/office/drawing/2014/main" id="{0E87A03C-5EA7-A21E-3204-2D585D395CBD}"/>
              </a:ext>
            </a:extLst>
          </p:cNvPr>
          <p:cNvSpPr>
            <a:spLocks noGrp="1"/>
          </p:cNvSpPr>
          <p:nvPr>
            <p:ph type="ftr" sz="quarter" idx="11"/>
          </p:nvPr>
        </p:nvSpPr>
        <p:spPr/>
        <p:txBody>
          <a:bodyPr/>
          <a:lstStyle/>
          <a:p>
            <a:r>
              <a:rPr lang="sv-SE"/>
              <a:t>G. Absil, UR LABOCS, HELMo</a:t>
            </a:r>
            <a:endParaRPr lang="fr-FR"/>
          </a:p>
        </p:txBody>
      </p:sp>
      <p:sp>
        <p:nvSpPr>
          <p:cNvPr id="5" name="Espace réservé du numéro de diapositive 4">
            <a:extLst>
              <a:ext uri="{FF2B5EF4-FFF2-40B4-BE49-F238E27FC236}">
                <a16:creationId xmlns:a16="http://schemas.microsoft.com/office/drawing/2014/main" id="{F1B19FFA-B39F-D270-4463-6CD543D2848C}"/>
              </a:ext>
            </a:extLst>
          </p:cNvPr>
          <p:cNvSpPr>
            <a:spLocks noGrp="1"/>
          </p:cNvSpPr>
          <p:nvPr>
            <p:ph type="sldNum" sz="quarter" idx="12"/>
          </p:nvPr>
        </p:nvSpPr>
        <p:spPr/>
        <p:txBody>
          <a:bodyPr/>
          <a:lstStyle/>
          <a:p>
            <a:fld id="{A2C36B9B-BF36-433C-AFD7-6A551AAC0C75}" type="slidenum">
              <a:rPr lang="fr-FR" smtClean="0"/>
              <a:t>5</a:t>
            </a:fld>
            <a:endParaRPr lang="fr-FR"/>
          </a:p>
        </p:txBody>
      </p:sp>
    </p:spTree>
    <p:extLst>
      <p:ext uri="{BB962C8B-B14F-4D97-AF65-F5344CB8AC3E}">
        <p14:creationId xmlns:p14="http://schemas.microsoft.com/office/powerpoint/2010/main" val="775426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018145E-EB0C-59A0-A066-3C4FC34D8161}"/>
              </a:ext>
            </a:extLst>
          </p:cNvPr>
          <p:cNvSpPr>
            <a:spLocks noGrp="1"/>
          </p:cNvSpPr>
          <p:nvPr>
            <p:ph type="title"/>
          </p:nvPr>
        </p:nvSpPr>
        <p:spPr>
          <a:xfrm>
            <a:off x="836675" y="281385"/>
            <a:ext cx="10515600" cy="1133693"/>
          </a:xfrm>
        </p:spPr>
        <p:txBody>
          <a:bodyPr>
            <a:normAutofit/>
          </a:bodyPr>
          <a:lstStyle/>
          <a:p>
            <a:r>
              <a:rPr lang="fr-FR" sz="5200" dirty="0"/>
              <a:t>Cadre théorique</a:t>
            </a:r>
          </a:p>
        </p:txBody>
      </p:sp>
      <p:graphicFrame>
        <p:nvGraphicFramePr>
          <p:cNvPr id="5" name="Espace réservé du contenu 2">
            <a:extLst>
              <a:ext uri="{FF2B5EF4-FFF2-40B4-BE49-F238E27FC236}">
                <a16:creationId xmlns:a16="http://schemas.microsoft.com/office/drawing/2014/main" id="{82D6A26F-2C9D-0EED-847A-8E59B5C52123}"/>
              </a:ext>
            </a:extLst>
          </p:cNvPr>
          <p:cNvGraphicFramePr>
            <a:graphicFrameLocks noGrp="1"/>
          </p:cNvGraphicFramePr>
          <p:nvPr>
            <p:ph idx="1"/>
            <p:extLst>
              <p:ext uri="{D42A27DB-BD31-4B8C-83A1-F6EECF244321}">
                <p14:modId xmlns:p14="http://schemas.microsoft.com/office/powerpoint/2010/main" val="1586006194"/>
              </p:ext>
            </p:extLst>
          </p:nvPr>
        </p:nvGraphicFramePr>
        <p:xfrm>
          <a:off x="836675" y="1161989"/>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oneTexte 3">
            <a:extLst>
              <a:ext uri="{FF2B5EF4-FFF2-40B4-BE49-F238E27FC236}">
                <a16:creationId xmlns:a16="http://schemas.microsoft.com/office/drawing/2014/main" id="{8674EB73-5686-20D0-7445-F5B8019A3651}"/>
              </a:ext>
            </a:extLst>
          </p:cNvPr>
          <p:cNvSpPr txBox="1"/>
          <p:nvPr/>
        </p:nvSpPr>
        <p:spPr>
          <a:xfrm>
            <a:off x="981345" y="5437455"/>
            <a:ext cx="10789268" cy="1384995"/>
          </a:xfrm>
          <a:prstGeom prst="rect">
            <a:avLst/>
          </a:prstGeom>
          <a:noFill/>
        </p:spPr>
        <p:txBody>
          <a:bodyPr wrap="square" rtlCol="0">
            <a:spAutoFit/>
          </a:bodyPr>
          <a:lstStyle/>
          <a:p>
            <a:r>
              <a:rPr lang="fr-FR" sz="1400" dirty="0" err="1">
                <a:effectLst/>
                <a:latin typeface="Calibri" panose="020F0502020204030204" pitchFamily="34" charset="0"/>
                <a:ea typeface="Times New Roman" panose="02020603050405020304" pitchFamily="18" charset="0"/>
                <a:cs typeface="Arial" panose="020B0604020202020204" pitchFamily="34" charset="0"/>
              </a:rPr>
              <a:t>Agamben</a:t>
            </a:r>
            <a:r>
              <a:rPr lang="fr-FR" sz="1400" dirty="0">
                <a:effectLst/>
                <a:latin typeface="Calibri" panose="020F0502020204030204" pitchFamily="34" charset="0"/>
                <a:ea typeface="Times New Roman" panose="02020603050405020304" pitchFamily="18" charset="0"/>
                <a:cs typeface="Arial" panose="020B0604020202020204" pitchFamily="34" charset="0"/>
              </a:rPr>
              <a:t>, Giorgio. 2007. « Qu’est-ce qu’un dispositif?, trad ». </a:t>
            </a:r>
            <a:r>
              <a:rPr lang="fr-FR" sz="1400" i="1" dirty="0">
                <a:effectLst/>
                <a:latin typeface="Calibri" panose="020F0502020204030204" pitchFamily="34" charset="0"/>
                <a:ea typeface="Times New Roman" panose="02020603050405020304" pitchFamily="18" charset="0"/>
                <a:cs typeface="Arial" panose="020B0604020202020204" pitchFamily="34" charset="0"/>
              </a:rPr>
              <a:t>Martin Rueff, Paris, Payot et Rivages</a:t>
            </a:r>
            <a:r>
              <a:rPr lang="fr-FR" sz="1400" dirty="0">
                <a:effectLst/>
                <a:latin typeface="Calibri" panose="020F0502020204030204" pitchFamily="34" charset="0"/>
                <a:ea typeface="Times New Roman" panose="02020603050405020304" pitchFamily="18" charset="0"/>
                <a:cs typeface="Arial" panose="020B0604020202020204" pitchFamily="34" charset="0"/>
              </a:rPr>
              <a:t>.</a:t>
            </a:r>
          </a:p>
          <a:p>
            <a:r>
              <a:rPr lang="fr-FR" sz="1400" dirty="0">
                <a:effectLst/>
                <a:latin typeface="Calibri" panose="020F0502020204030204" pitchFamily="34" charset="0"/>
                <a:ea typeface="Times New Roman" panose="02020603050405020304" pitchFamily="18" charset="0"/>
                <a:cs typeface="Arial" panose="020B0604020202020204" pitchFamily="34" charset="0"/>
              </a:rPr>
              <a:t>Lock, Margaret M., et Vinh-Kim Nguyen. </a:t>
            </a:r>
            <a:r>
              <a:rPr lang="en-GB" sz="1400" dirty="0">
                <a:effectLst/>
                <a:latin typeface="Calibri" panose="020F0502020204030204" pitchFamily="34" charset="0"/>
                <a:ea typeface="Times New Roman" panose="02020603050405020304" pitchFamily="18" charset="0"/>
                <a:cs typeface="Arial" panose="020B0604020202020204" pitchFamily="34" charset="0"/>
              </a:rPr>
              <a:t>2018. </a:t>
            </a:r>
            <a:r>
              <a:rPr lang="en-GB" sz="1400" i="1" dirty="0">
                <a:effectLst/>
                <a:latin typeface="Calibri" panose="020F0502020204030204" pitchFamily="34" charset="0"/>
                <a:ea typeface="Times New Roman" panose="02020603050405020304" pitchFamily="18" charset="0"/>
                <a:cs typeface="Arial" panose="020B0604020202020204" pitchFamily="34" charset="0"/>
              </a:rPr>
              <a:t>An anthropology of biomedicine</a:t>
            </a:r>
            <a:r>
              <a:rPr lang="en-GB" sz="1400" dirty="0">
                <a:effectLst/>
                <a:latin typeface="Calibri" panose="020F0502020204030204" pitchFamily="34" charset="0"/>
                <a:ea typeface="Times New Roman" panose="02020603050405020304" pitchFamily="18" charset="0"/>
                <a:cs typeface="Arial" panose="020B0604020202020204" pitchFamily="34" charset="0"/>
              </a:rPr>
              <a:t>. John Wiley &amp; Sons</a:t>
            </a:r>
          </a:p>
          <a:p>
            <a:r>
              <a:rPr lang="fr-FR" sz="1400" kern="0" dirty="0">
                <a:effectLst/>
                <a:latin typeface="Calibri" panose="020F0502020204030204" pitchFamily="34" charset="0"/>
                <a:ea typeface="Times New Roman" panose="02020603050405020304" pitchFamily="18" charset="0"/>
                <a:cs typeface="Arial" panose="020B0604020202020204" pitchFamily="34" charset="0"/>
              </a:rPr>
              <a:t>Downey, Gary Lee, et Joseph </a:t>
            </a:r>
            <a:r>
              <a:rPr lang="fr-FR" sz="1400" kern="0" dirty="0" err="1">
                <a:effectLst/>
                <a:latin typeface="Calibri" panose="020F0502020204030204" pitchFamily="34" charset="0"/>
                <a:ea typeface="Times New Roman" panose="02020603050405020304" pitchFamily="18" charset="0"/>
                <a:cs typeface="Arial" panose="020B0604020202020204" pitchFamily="34" charset="0"/>
              </a:rPr>
              <a:t>Dumit</a:t>
            </a:r>
            <a:r>
              <a:rPr lang="fr-FR" sz="1400" kern="0" dirty="0">
                <a:effectLst/>
                <a:latin typeface="Calibri" panose="020F0502020204030204" pitchFamily="34" charset="0"/>
                <a:ea typeface="Times New Roman" panose="02020603050405020304" pitchFamily="18" charset="0"/>
                <a:cs typeface="Arial" panose="020B0604020202020204" pitchFamily="34" charset="0"/>
              </a:rPr>
              <a:t>. </a:t>
            </a:r>
            <a:r>
              <a:rPr lang="en-GB" sz="1400" kern="0" dirty="0">
                <a:effectLst/>
                <a:latin typeface="Calibri" panose="020F0502020204030204" pitchFamily="34" charset="0"/>
                <a:ea typeface="Times New Roman" panose="02020603050405020304" pitchFamily="18" charset="0"/>
                <a:cs typeface="Arial" panose="020B0604020202020204" pitchFamily="34" charset="0"/>
              </a:rPr>
              <a:t>1997. </a:t>
            </a:r>
            <a:r>
              <a:rPr lang="en-GB" sz="1400" i="1" kern="0" dirty="0">
                <a:effectLst/>
                <a:latin typeface="Calibri" panose="020F0502020204030204" pitchFamily="34" charset="0"/>
                <a:ea typeface="Times New Roman" panose="02020603050405020304" pitchFamily="18" charset="0"/>
                <a:cs typeface="Arial" panose="020B0604020202020204" pitchFamily="34" charset="0"/>
              </a:rPr>
              <a:t>Cyborgs &amp; citadels: anthropological interventions in emerging sciences and technologies</a:t>
            </a:r>
            <a:r>
              <a:rPr lang="en-GB" sz="1400" kern="0" dirty="0">
                <a:effectLst/>
                <a:latin typeface="Calibri" panose="020F0502020204030204" pitchFamily="34" charset="0"/>
                <a:ea typeface="Times New Roman" panose="02020603050405020304" pitchFamily="18" charset="0"/>
                <a:cs typeface="Arial" panose="020B0604020202020204" pitchFamily="34" charset="0"/>
              </a:rPr>
              <a:t>. University of Washington Press</a:t>
            </a:r>
            <a:r>
              <a:rPr lang="en-GB" sz="1400" dirty="0">
                <a:effectLst/>
                <a:latin typeface="Calibri" panose="020F0502020204030204" pitchFamily="34" charset="0"/>
                <a:ea typeface="Times New Roman" panose="02020603050405020304" pitchFamily="18" charset="0"/>
                <a:cs typeface="Arial" panose="020B0604020202020204" pitchFamily="34" charset="0"/>
              </a:rPr>
              <a:t>.</a:t>
            </a:r>
          </a:p>
          <a:p>
            <a:r>
              <a:rPr lang="fr-FR" sz="1400" kern="0" dirty="0" err="1">
                <a:latin typeface="Calibri" panose="020F0502020204030204" pitchFamily="34" charset="0"/>
                <a:cs typeface="Arial" panose="020B0604020202020204" pitchFamily="34" charset="0"/>
              </a:rPr>
              <a:t>Haraway</a:t>
            </a:r>
            <a:r>
              <a:rPr lang="fr-FR" sz="1400" kern="0" dirty="0">
                <a:latin typeface="Calibri" panose="020F0502020204030204" pitchFamily="34" charset="0"/>
                <a:cs typeface="Arial" panose="020B0604020202020204" pitchFamily="34" charset="0"/>
              </a:rPr>
              <a:t>, D. 2007. « Manifeste cyborg et autres essais: sciences, fictions, féminismes, anthologie établie par Allard, L ». D. </a:t>
            </a:r>
            <a:r>
              <a:rPr lang="fr-FR" sz="1400" kern="0" dirty="0" err="1">
                <a:latin typeface="Calibri" panose="020F0502020204030204" pitchFamily="34" charset="0"/>
                <a:cs typeface="Arial" panose="020B0604020202020204" pitchFamily="34" charset="0"/>
              </a:rPr>
              <a:t>Gardey</a:t>
            </a:r>
            <a:r>
              <a:rPr lang="fr-FR" sz="1400" kern="0" dirty="0">
                <a:latin typeface="Calibri" panose="020F0502020204030204" pitchFamily="34" charset="0"/>
                <a:cs typeface="Arial" panose="020B0604020202020204" pitchFamily="34" charset="0"/>
              </a:rPr>
              <a:t> et N. Magnan, Paris: Exils Éd.</a:t>
            </a:r>
            <a:endParaRPr lang="fr-FR" dirty="0"/>
          </a:p>
        </p:txBody>
      </p:sp>
      <p:sp>
        <p:nvSpPr>
          <p:cNvPr id="6" name="Espace réservé du pied de page 5">
            <a:extLst>
              <a:ext uri="{FF2B5EF4-FFF2-40B4-BE49-F238E27FC236}">
                <a16:creationId xmlns:a16="http://schemas.microsoft.com/office/drawing/2014/main" id="{8E81F2D7-708C-57F3-DD93-9EEA7DD7290B}"/>
              </a:ext>
            </a:extLst>
          </p:cNvPr>
          <p:cNvSpPr>
            <a:spLocks noGrp="1"/>
          </p:cNvSpPr>
          <p:nvPr>
            <p:ph type="ftr" sz="quarter" idx="11"/>
          </p:nvPr>
        </p:nvSpPr>
        <p:spPr/>
        <p:txBody>
          <a:bodyPr/>
          <a:lstStyle/>
          <a:p>
            <a:r>
              <a:rPr lang="sv-SE"/>
              <a:t>G. Absil, UR LABOCS, HELMo</a:t>
            </a:r>
            <a:endParaRPr lang="fr-FR"/>
          </a:p>
        </p:txBody>
      </p:sp>
      <p:sp>
        <p:nvSpPr>
          <p:cNvPr id="7" name="Espace réservé du numéro de diapositive 6">
            <a:extLst>
              <a:ext uri="{FF2B5EF4-FFF2-40B4-BE49-F238E27FC236}">
                <a16:creationId xmlns:a16="http://schemas.microsoft.com/office/drawing/2014/main" id="{E0156B46-C657-2042-749F-C02963CBD6AF}"/>
              </a:ext>
            </a:extLst>
          </p:cNvPr>
          <p:cNvSpPr>
            <a:spLocks noGrp="1"/>
          </p:cNvSpPr>
          <p:nvPr>
            <p:ph type="sldNum" sz="quarter" idx="12"/>
          </p:nvPr>
        </p:nvSpPr>
        <p:spPr/>
        <p:txBody>
          <a:bodyPr/>
          <a:lstStyle/>
          <a:p>
            <a:fld id="{A2C36B9B-BF36-433C-AFD7-6A551AAC0C75}" type="slidenum">
              <a:rPr lang="fr-FR" smtClean="0"/>
              <a:t>6</a:t>
            </a:fld>
            <a:endParaRPr lang="fr-FR"/>
          </a:p>
        </p:txBody>
      </p:sp>
    </p:spTree>
    <p:extLst>
      <p:ext uri="{BB962C8B-B14F-4D97-AF65-F5344CB8AC3E}">
        <p14:creationId xmlns:p14="http://schemas.microsoft.com/office/powerpoint/2010/main" val="139747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912A14-4B8F-DC5B-7FA8-B07E3FCDF479}"/>
              </a:ext>
            </a:extLst>
          </p:cNvPr>
          <p:cNvSpPr>
            <a:spLocks noGrp="1"/>
          </p:cNvSpPr>
          <p:nvPr>
            <p:ph type="title"/>
          </p:nvPr>
        </p:nvSpPr>
        <p:spPr/>
        <p:txBody>
          <a:bodyPr/>
          <a:lstStyle/>
          <a:p>
            <a:r>
              <a:rPr lang="fr-FR" dirty="0"/>
              <a:t>Questionnement </a:t>
            </a:r>
          </a:p>
        </p:txBody>
      </p:sp>
      <p:sp>
        <p:nvSpPr>
          <p:cNvPr id="3" name="Espace réservé du contenu 2">
            <a:extLst>
              <a:ext uri="{FF2B5EF4-FFF2-40B4-BE49-F238E27FC236}">
                <a16:creationId xmlns:a16="http://schemas.microsoft.com/office/drawing/2014/main" id="{0029253C-9847-0F61-19DB-C358ED572842}"/>
              </a:ext>
            </a:extLst>
          </p:cNvPr>
          <p:cNvSpPr>
            <a:spLocks noGrp="1"/>
          </p:cNvSpPr>
          <p:nvPr>
            <p:ph idx="1"/>
          </p:nvPr>
        </p:nvSpPr>
        <p:spPr/>
        <p:txBody>
          <a:bodyPr/>
          <a:lstStyle/>
          <a:p>
            <a:r>
              <a:rPr lang="fr-FR" dirty="0"/>
              <a:t>Comment sortir du somnambulisme technologique ?</a:t>
            </a:r>
          </a:p>
          <a:p>
            <a:endParaRPr lang="fr-FR" dirty="0"/>
          </a:p>
          <a:p>
            <a:pPr lvl="1"/>
            <a:r>
              <a:rPr lang="fr-FR" dirty="0"/>
              <a:t>1. Le projet IT4anxiety comme citadelle</a:t>
            </a:r>
            <a:r>
              <a:rPr lang="fr-FR" u="sng" dirty="0"/>
              <a:t>s</a:t>
            </a:r>
            <a:r>
              <a:rPr lang="fr-FR" dirty="0"/>
              <a:t> cyborg </a:t>
            </a:r>
          </a:p>
          <a:p>
            <a:pPr lvl="1"/>
            <a:endParaRPr lang="fr-FR" dirty="0"/>
          </a:p>
          <a:p>
            <a:pPr lvl="1"/>
            <a:endParaRPr lang="fr-FR" dirty="0"/>
          </a:p>
          <a:p>
            <a:pPr lvl="1"/>
            <a:r>
              <a:rPr lang="fr-FR" dirty="0"/>
              <a:t>2. La transformation du projet et réforme de la citadelle</a:t>
            </a:r>
          </a:p>
          <a:p>
            <a:pPr lvl="1"/>
            <a:endParaRPr lang="fr-FR" dirty="0"/>
          </a:p>
          <a:p>
            <a:endParaRPr lang="fr-FR" dirty="0"/>
          </a:p>
        </p:txBody>
      </p:sp>
      <p:sp>
        <p:nvSpPr>
          <p:cNvPr id="4" name="Espace réservé du pied de page 3">
            <a:extLst>
              <a:ext uri="{FF2B5EF4-FFF2-40B4-BE49-F238E27FC236}">
                <a16:creationId xmlns:a16="http://schemas.microsoft.com/office/drawing/2014/main" id="{CDB04E2F-85D2-C3E7-492A-FEE14DC9CF04}"/>
              </a:ext>
            </a:extLst>
          </p:cNvPr>
          <p:cNvSpPr>
            <a:spLocks noGrp="1"/>
          </p:cNvSpPr>
          <p:nvPr>
            <p:ph type="ftr" sz="quarter" idx="11"/>
          </p:nvPr>
        </p:nvSpPr>
        <p:spPr/>
        <p:txBody>
          <a:bodyPr/>
          <a:lstStyle/>
          <a:p>
            <a:r>
              <a:rPr lang="sv-SE"/>
              <a:t>G. Absil, UR LABOCS, HELMo</a:t>
            </a:r>
            <a:endParaRPr lang="fr-FR"/>
          </a:p>
        </p:txBody>
      </p:sp>
      <p:sp>
        <p:nvSpPr>
          <p:cNvPr id="5" name="Espace réservé du numéro de diapositive 4">
            <a:extLst>
              <a:ext uri="{FF2B5EF4-FFF2-40B4-BE49-F238E27FC236}">
                <a16:creationId xmlns:a16="http://schemas.microsoft.com/office/drawing/2014/main" id="{67FC31C8-6868-236E-4A24-CF5F4B18B8B6}"/>
              </a:ext>
            </a:extLst>
          </p:cNvPr>
          <p:cNvSpPr>
            <a:spLocks noGrp="1"/>
          </p:cNvSpPr>
          <p:nvPr>
            <p:ph type="sldNum" sz="quarter" idx="12"/>
          </p:nvPr>
        </p:nvSpPr>
        <p:spPr/>
        <p:txBody>
          <a:bodyPr/>
          <a:lstStyle/>
          <a:p>
            <a:fld id="{A2C36B9B-BF36-433C-AFD7-6A551AAC0C75}" type="slidenum">
              <a:rPr lang="fr-FR" smtClean="0"/>
              <a:t>7</a:t>
            </a:fld>
            <a:endParaRPr lang="fr-FR"/>
          </a:p>
        </p:txBody>
      </p:sp>
    </p:spTree>
    <p:extLst>
      <p:ext uri="{BB962C8B-B14F-4D97-AF65-F5344CB8AC3E}">
        <p14:creationId xmlns:p14="http://schemas.microsoft.com/office/powerpoint/2010/main" val="811988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242DCD-6A19-23A4-B728-5965ED320759}"/>
              </a:ext>
            </a:extLst>
          </p:cNvPr>
          <p:cNvSpPr>
            <a:spLocks noGrp="1"/>
          </p:cNvSpPr>
          <p:nvPr>
            <p:ph type="title"/>
          </p:nvPr>
        </p:nvSpPr>
        <p:spPr>
          <a:xfrm>
            <a:off x="447869" y="365125"/>
            <a:ext cx="11402009" cy="816493"/>
          </a:xfrm>
        </p:spPr>
        <p:txBody>
          <a:bodyPr>
            <a:normAutofit fontScale="90000"/>
          </a:bodyPr>
          <a:lstStyle/>
          <a:p>
            <a:r>
              <a:rPr lang="fr-FR" dirty="0"/>
              <a:t>D’une citadelle Zoe-Cyborg à une citadelle Bios-cyborg</a:t>
            </a:r>
          </a:p>
        </p:txBody>
      </p:sp>
      <p:pic>
        <p:nvPicPr>
          <p:cNvPr id="12" name="Image 11" descr="Une image contenant Dessin d’enfant, maison, dessin humoristique&#10;&#10;Description générée automatiquement">
            <a:extLst>
              <a:ext uri="{FF2B5EF4-FFF2-40B4-BE49-F238E27FC236}">
                <a16:creationId xmlns:a16="http://schemas.microsoft.com/office/drawing/2014/main" id="{C34C8562-F6BB-8F07-530C-6DB617FF32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8201" y="1798318"/>
            <a:ext cx="4038600" cy="4038600"/>
          </a:xfrm>
          <a:prstGeom prst="rect">
            <a:avLst/>
          </a:prstGeom>
        </p:spPr>
      </p:pic>
      <p:pic>
        <p:nvPicPr>
          <p:cNvPr id="16" name="Image 15" descr="Une image contenant capture d’écran, Bleu Majorelle, intérieur&#10;&#10;Description générée automatiquement">
            <a:extLst>
              <a:ext uri="{FF2B5EF4-FFF2-40B4-BE49-F238E27FC236}">
                <a16:creationId xmlns:a16="http://schemas.microsoft.com/office/drawing/2014/main" id="{2C77E6DE-F1B0-5FF0-6688-B202CE3BDF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19" y="1798317"/>
            <a:ext cx="4038601" cy="4038601"/>
          </a:xfrm>
          <a:prstGeom prst="rect">
            <a:avLst/>
          </a:prstGeom>
        </p:spPr>
      </p:pic>
      <p:sp>
        <p:nvSpPr>
          <p:cNvPr id="3" name="Espace réservé du pied de page 2">
            <a:extLst>
              <a:ext uri="{FF2B5EF4-FFF2-40B4-BE49-F238E27FC236}">
                <a16:creationId xmlns:a16="http://schemas.microsoft.com/office/drawing/2014/main" id="{C7F16DC8-C19D-90EE-FB0B-F90F4F30AC5E}"/>
              </a:ext>
            </a:extLst>
          </p:cNvPr>
          <p:cNvSpPr>
            <a:spLocks noGrp="1"/>
          </p:cNvSpPr>
          <p:nvPr>
            <p:ph type="ftr" sz="quarter" idx="11"/>
          </p:nvPr>
        </p:nvSpPr>
        <p:spPr/>
        <p:txBody>
          <a:bodyPr/>
          <a:lstStyle/>
          <a:p>
            <a:r>
              <a:rPr lang="sv-SE"/>
              <a:t>G. Absil, UR LABOCS, HELMo</a:t>
            </a:r>
            <a:endParaRPr lang="fr-FR"/>
          </a:p>
        </p:txBody>
      </p:sp>
      <p:sp>
        <p:nvSpPr>
          <p:cNvPr id="4" name="Espace réservé du numéro de diapositive 3">
            <a:extLst>
              <a:ext uri="{FF2B5EF4-FFF2-40B4-BE49-F238E27FC236}">
                <a16:creationId xmlns:a16="http://schemas.microsoft.com/office/drawing/2014/main" id="{C44284EA-D1A9-1604-18A9-E5A9854F1E31}"/>
              </a:ext>
            </a:extLst>
          </p:cNvPr>
          <p:cNvSpPr>
            <a:spLocks noGrp="1"/>
          </p:cNvSpPr>
          <p:nvPr>
            <p:ph type="sldNum" sz="quarter" idx="12"/>
          </p:nvPr>
        </p:nvSpPr>
        <p:spPr/>
        <p:txBody>
          <a:bodyPr/>
          <a:lstStyle/>
          <a:p>
            <a:fld id="{A2C36B9B-BF36-433C-AFD7-6A551AAC0C75}" type="slidenum">
              <a:rPr lang="fr-FR" smtClean="0"/>
              <a:t>8</a:t>
            </a:fld>
            <a:endParaRPr lang="fr-FR"/>
          </a:p>
        </p:txBody>
      </p:sp>
    </p:spTree>
    <p:extLst>
      <p:ext uri="{BB962C8B-B14F-4D97-AF65-F5344CB8AC3E}">
        <p14:creationId xmlns:p14="http://schemas.microsoft.com/office/powerpoint/2010/main" val="607841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F794BCB8-EE56-C156-901D-AC3D825A15EB}"/>
              </a:ext>
            </a:extLst>
          </p:cNvPr>
          <p:cNvGraphicFramePr>
            <a:graphicFrameLocks noGrp="1"/>
          </p:cNvGraphicFramePr>
          <p:nvPr>
            <p:extLst>
              <p:ext uri="{D42A27DB-BD31-4B8C-83A1-F6EECF244321}">
                <p14:modId xmlns:p14="http://schemas.microsoft.com/office/powerpoint/2010/main" val="4079071060"/>
              </p:ext>
            </p:extLst>
          </p:nvPr>
        </p:nvGraphicFramePr>
        <p:xfrm>
          <a:off x="339012" y="123774"/>
          <a:ext cx="11513975" cy="6284315"/>
        </p:xfrm>
        <a:graphic>
          <a:graphicData uri="http://schemas.openxmlformats.org/drawingml/2006/table">
            <a:tbl>
              <a:tblPr firstRow="1" firstCol="1" bandRow="1"/>
              <a:tblGrid>
                <a:gridCol w="1312506">
                  <a:extLst>
                    <a:ext uri="{9D8B030D-6E8A-4147-A177-3AD203B41FA5}">
                      <a16:colId xmlns:a16="http://schemas.microsoft.com/office/drawing/2014/main" val="359759"/>
                    </a:ext>
                  </a:extLst>
                </a:gridCol>
                <a:gridCol w="4201886">
                  <a:extLst>
                    <a:ext uri="{9D8B030D-6E8A-4147-A177-3AD203B41FA5}">
                      <a16:colId xmlns:a16="http://schemas.microsoft.com/office/drawing/2014/main" val="3065373943"/>
                    </a:ext>
                  </a:extLst>
                </a:gridCol>
                <a:gridCol w="522514">
                  <a:extLst>
                    <a:ext uri="{9D8B030D-6E8A-4147-A177-3AD203B41FA5}">
                      <a16:colId xmlns:a16="http://schemas.microsoft.com/office/drawing/2014/main" val="1159565495"/>
                    </a:ext>
                  </a:extLst>
                </a:gridCol>
                <a:gridCol w="5477069">
                  <a:extLst>
                    <a:ext uri="{9D8B030D-6E8A-4147-A177-3AD203B41FA5}">
                      <a16:colId xmlns:a16="http://schemas.microsoft.com/office/drawing/2014/main" val="853096030"/>
                    </a:ext>
                  </a:extLst>
                </a:gridCol>
              </a:tblGrid>
              <a:tr h="165686">
                <a:tc>
                  <a:txBody>
                    <a:bodyPr/>
                    <a:lstStyle/>
                    <a:p>
                      <a:pPr>
                        <a:lnSpc>
                          <a:spcPct val="107000"/>
                        </a:lnSpc>
                        <a:spcAft>
                          <a:spcPts val="800"/>
                        </a:spcAft>
                      </a:pPr>
                      <a:r>
                        <a:rPr lang="fr-FR" sz="2000" b="1" kern="100" dirty="0">
                          <a:effectLst/>
                          <a:latin typeface="Calibri" panose="020F0502020204030204" pitchFamily="34" charset="0"/>
                          <a:ea typeface="Times New Roman" panose="02020603050405020304" pitchFamily="18" charset="0"/>
                          <a:cs typeface="Arial" panose="020B0604020202020204" pitchFamily="34" charset="0"/>
                        </a:rPr>
                        <a:t> </a:t>
                      </a:r>
                      <a:endParaRPr lang="fr-FR" sz="20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fr-FR" sz="2000" b="1" kern="100" dirty="0">
                          <a:effectLst/>
                          <a:latin typeface="Calibri" panose="020F0502020204030204" pitchFamily="34" charset="0"/>
                          <a:ea typeface="Times New Roman" panose="02020603050405020304" pitchFamily="18" charset="0"/>
                          <a:cs typeface="Arial" panose="020B0604020202020204" pitchFamily="34" charset="0"/>
                        </a:rPr>
                        <a:t>Citadelle </a:t>
                      </a:r>
                      <a:r>
                        <a:rPr lang="fr-FR" sz="2000" b="1" kern="100" dirty="0" err="1">
                          <a:effectLst/>
                          <a:highlight>
                            <a:srgbClr val="FFFF00"/>
                          </a:highlight>
                          <a:latin typeface="Calibri" panose="020F0502020204030204" pitchFamily="34" charset="0"/>
                          <a:ea typeface="Times New Roman" panose="02020603050405020304" pitchFamily="18" charset="0"/>
                          <a:cs typeface="Arial" panose="020B0604020202020204" pitchFamily="34" charset="0"/>
                        </a:rPr>
                        <a:t>zoe</a:t>
                      </a:r>
                      <a:r>
                        <a:rPr lang="fr-FR" sz="2000" b="1" kern="100" dirty="0">
                          <a:effectLst/>
                          <a:latin typeface="Calibri" panose="020F0502020204030204" pitchFamily="34" charset="0"/>
                          <a:ea typeface="Times New Roman" panose="02020603050405020304" pitchFamily="18" charset="0"/>
                          <a:cs typeface="Arial" panose="020B0604020202020204" pitchFamily="34" charset="0"/>
                        </a:rPr>
                        <a:t>-cyborg</a:t>
                      </a:r>
                      <a:endParaRPr lang="fr-FR" sz="20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fr-FR" sz="2000" kern="100" dirty="0">
                          <a:effectLst/>
                          <a:latin typeface="Calibri" panose="020F0502020204030204" pitchFamily="34" charset="0"/>
                          <a:ea typeface="Times New Roman" panose="02020603050405020304" pitchFamily="18" charset="0"/>
                          <a:cs typeface="Arial" panose="020B0604020202020204" pitchFamily="34" charset="0"/>
                        </a:rPr>
                        <a:t>→</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fr-FR" sz="2000" b="1" kern="100" dirty="0">
                          <a:effectLst/>
                          <a:latin typeface="Calibri" panose="020F0502020204030204" pitchFamily="34" charset="0"/>
                          <a:ea typeface="Times New Roman" panose="02020603050405020304" pitchFamily="18" charset="0"/>
                          <a:cs typeface="Arial" panose="020B0604020202020204" pitchFamily="34" charset="0"/>
                        </a:rPr>
                        <a:t>Citadelle </a:t>
                      </a:r>
                      <a:r>
                        <a:rPr lang="fr-FR" sz="2000" b="1" kern="100" dirty="0">
                          <a:effectLst/>
                          <a:highlight>
                            <a:srgbClr val="00FF00"/>
                          </a:highlight>
                          <a:latin typeface="Calibri" panose="020F0502020204030204" pitchFamily="34" charset="0"/>
                          <a:ea typeface="Times New Roman" panose="02020603050405020304" pitchFamily="18" charset="0"/>
                          <a:cs typeface="Arial" panose="020B0604020202020204" pitchFamily="34" charset="0"/>
                        </a:rPr>
                        <a:t>bios-</a:t>
                      </a:r>
                      <a:r>
                        <a:rPr lang="fr-FR" sz="2000" b="1" kern="100" dirty="0">
                          <a:effectLst/>
                          <a:latin typeface="Calibri" panose="020F0502020204030204" pitchFamily="34" charset="0"/>
                          <a:ea typeface="Times New Roman" panose="02020603050405020304" pitchFamily="18" charset="0"/>
                          <a:cs typeface="Arial" panose="020B0604020202020204" pitchFamily="34" charset="0"/>
                        </a:rPr>
                        <a:t>cyborg</a:t>
                      </a:r>
                      <a:endParaRPr lang="fr-FR" sz="20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98521839"/>
                  </a:ext>
                </a:extLst>
              </a:tr>
              <a:tr h="304328">
                <a:tc rowSpan="2">
                  <a:txBody>
                    <a:bodyPr/>
                    <a:lstStyle/>
                    <a:p>
                      <a:pPr>
                        <a:lnSpc>
                          <a:spcPct val="107000"/>
                        </a:lnSpc>
                        <a:spcAft>
                          <a:spcPts val="800"/>
                        </a:spcAft>
                      </a:pPr>
                      <a:r>
                        <a:rPr lang="fr-FR" sz="2000" b="1" kern="100" dirty="0">
                          <a:effectLst/>
                          <a:latin typeface="Calibri" panose="020F0502020204030204" pitchFamily="34" charset="0"/>
                          <a:ea typeface="Times New Roman" panose="02020603050405020304" pitchFamily="18" charset="0"/>
                          <a:cs typeface="Arial" panose="020B0604020202020204" pitchFamily="34" charset="0"/>
                        </a:rPr>
                        <a:t>Santé mentale</a:t>
                      </a:r>
                      <a:endParaRPr lang="fr-FR" sz="20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fr-FR" sz="2000" kern="100" dirty="0">
                          <a:effectLst/>
                          <a:latin typeface="Calibri" panose="020F0502020204030204" pitchFamily="34" charset="0"/>
                          <a:ea typeface="Times New Roman" panose="02020603050405020304" pitchFamily="18" charset="0"/>
                          <a:cs typeface="Arial" panose="020B0604020202020204" pitchFamily="34" charset="0"/>
                        </a:rPr>
                        <a:t>La santé mentale est aussi un marché </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fr-FR" sz="2000" b="1" kern="100" dirty="0">
                          <a:effectLst/>
                          <a:latin typeface="Abadi" panose="020B0604020104020204" pitchFamily="34" charset="0"/>
                          <a:ea typeface="Times New Roman" panose="02020603050405020304" pitchFamily="18" charset="0"/>
                          <a:cs typeface="Arial" panose="020B0604020202020204" pitchFamily="34" charset="0"/>
                        </a:rPr>
                        <a:t>#</a:t>
                      </a:r>
                      <a:endParaRPr lang="fr-FR" sz="2000" b="1"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fr-FR" sz="2000" kern="100" dirty="0">
                          <a:effectLst/>
                          <a:latin typeface="Calibri" panose="020F0502020204030204" pitchFamily="34" charset="0"/>
                          <a:ea typeface="Times New Roman" panose="02020603050405020304" pitchFamily="18" charset="0"/>
                          <a:cs typeface="Arial" panose="020B0604020202020204" pitchFamily="34" charset="0"/>
                        </a:rPr>
                        <a:t>La santé mentale est un marché régulé par l’éthique</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74871024"/>
                  </a:ext>
                </a:extLst>
              </a:tr>
              <a:tr h="329310">
                <a:tc vMerge="1">
                  <a:txBody>
                    <a:bodyPr/>
                    <a:lstStyle/>
                    <a:p>
                      <a:endParaRPr lang="fr-FR"/>
                    </a:p>
                  </a:txBody>
                  <a:tcPr/>
                </a:tc>
                <a:tc>
                  <a:txBody>
                    <a:bodyPr/>
                    <a:lstStyle/>
                    <a:p>
                      <a:pPr>
                        <a:lnSpc>
                          <a:spcPct val="107000"/>
                        </a:lnSpc>
                        <a:spcAft>
                          <a:spcPts val="800"/>
                        </a:spcAft>
                      </a:pPr>
                      <a:r>
                        <a:rPr lang="fr-FR" sz="2000" kern="100">
                          <a:effectLst/>
                          <a:latin typeface="Calibri" panose="020F0502020204030204" pitchFamily="34" charset="0"/>
                          <a:ea typeface="Times New Roman" panose="02020603050405020304" pitchFamily="18" charset="0"/>
                          <a:cs typeface="Arial" panose="020B0604020202020204" pitchFamily="34" charset="0"/>
                        </a:rPr>
                        <a:t>Santé mentale individuelle	</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fr-FR" sz="2000" b="1" kern="100" dirty="0">
                          <a:effectLst/>
                          <a:latin typeface="Abadi" panose="020B0604020104020204" pitchFamily="34" charset="0"/>
                          <a:ea typeface="Times New Roman" panose="02020603050405020304" pitchFamily="18" charset="0"/>
                          <a:cs typeface="Arial" panose="020B0604020202020204" pitchFamily="34" charset="0"/>
                        </a:rPr>
                        <a:t>#</a:t>
                      </a:r>
                      <a:endParaRPr lang="fr-FR" sz="2000" b="1"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fr-FR" sz="2000" kern="100" dirty="0">
                          <a:effectLst/>
                          <a:latin typeface="Calibri" panose="020F0502020204030204" pitchFamily="34" charset="0"/>
                          <a:ea typeface="Times New Roman" panose="02020603050405020304" pitchFamily="18" charset="0"/>
                          <a:cs typeface="Arial" panose="020B0604020202020204" pitchFamily="34" charset="0"/>
                        </a:rPr>
                        <a:t> Santé mentale individuelle et collective</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93358785"/>
                  </a:ext>
                </a:extLst>
              </a:tr>
              <a:tr h="206058">
                <a:tc rowSpan="2">
                  <a:txBody>
                    <a:bodyPr/>
                    <a:lstStyle/>
                    <a:p>
                      <a:pPr>
                        <a:lnSpc>
                          <a:spcPct val="107000"/>
                        </a:lnSpc>
                        <a:spcAft>
                          <a:spcPts val="800"/>
                        </a:spcAft>
                      </a:pPr>
                      <a:r>
                        <a:rPr lang="fr-FR" sz="2000" b="1" kern="100" dirty="0">
                          <a:effectLst/>
                          <a:latin typeface="Calibri" panose="020F0502020204030204" pitchFamily="34" charset="0"/>
                          <a:ea typeface="Times New Roman" panose="02020603050405020304" pitchFamily="18" charset="0"/>
                          <a:cs typeface="Arial" panose="020B0604020202020204" pitchFamily="34" charset="0"/>
                        </a:rPr>
                        <a:t>Maladies mentales et troubles</a:t>
                      </a:r>
                      <a:endParaRPr lang="fr-FR" sz="20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fr-FR" sz="2000" kern="100" dirty="0">
                          <a:effectLst/>
                          <a:latin typeface="Calibri" panose="020F0502020204030204" pitchFamily="34" charset="0"/>
                          <a:ea typeface="Times New Roman" panose="02020603050405020304" pitchFamily="18" charset="0"/>
                          <a:cs typeface="Arial" panose="020B0604020202020204" pitchFamily="34" charset="0"/>
                        </a:rPr>
                        <a:t>Maladies mentales et troubles somatiques </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fr-FR" sz="2000" b="1" kern="100" dirty="0">
                          <a:effectLst/>
                          <a:latin typeface="Abadi" panose="020B0604020104020204" pitchFamily="34" charset="0"/>
                          <a:ea typeface="Times New Roman" panose="02020603050405020304" pitchFamily="18" charset="0"/>
                          <a:cs typeface="Arial" panose="020B0604020202020204" pitchFamily="34" charset="0"/>
                        </a:rPr>
                        <a:t>#</a:t>
                      </a:r>
                      <a:endParaRPr lang="fr-FR" sz="2000" b="1"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fr-FR" sz="2000" kern="100" dirty="0">
                          <a:effectLst/>
                          <a:latin typeface="Calibri" panose="020F0502020204030204" pitchFamily="34" charset="0"/>
                          <a:ea typeface="Times New Roman" panose="02020603050405020304" pitchFamily="18" charset="0"/>
                          <a:cs typeface="Arial" panose="020B0604020202020204" pitchFamily="34" charset="0"/>
                        </a:rPr>
                        <a:t>Maladies mentales et troubles somatiques et vécu </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92151589"/>
                  </a:ext>
                </a:extLst>
              </a:tr>
              <a:tr h="273598">
                <a:tc vMerge="1">
                  <a:txBody>
                    <a:bodyPr/>
                    <a:lstStyle/>
                    <a:p>
                      <a:endParaRPr lang="fr-FR"/>
                    </a:p>
                  </a:txBody>
                  <a:tcPr/>
                </a:tc>
                <a:tc>
                  <a:txBody>
                    <a:bodyPr/>
                    <a:lstStyle/>
                    <a:p>
                      <a:pPr>
                        <a:lnSpc>
                          <a:spcPct val="107000"/>
                        </a:lnSpc>
                        <a:spcAft>
                          <a:spcPts val="800"/>
                        </a:spcAft>
                      </a:pPr>
                      <a:r>
                        <a:rPr lang="fr-FR" sz="2000" kern="100" dirty="0" err="1">
                          <a:effectLst/>
                          <a:latin typeface="Calibri" panose="020F0502020204030204" pitchFamily="34" charset="0"/>
                          <a:ea typeface="Times New Roman" panose="02020603050405020304" pitchFamily="18" charset="0"/>
                          <a:cs typeface="Arial" panose="020B0604020202020204" pitchFamily="34" charset="0"/>
                        </a:rPr>
                        <a:t>Disease</a:t>
                      </a:r>
                      <a:r>
                        <a:rPr lang="fr-FR" sz="2000" kern="100" dirty="0">
                          <a:effectLst/>
                          <a:latin typeface="Calibri" panose="020F0502020204030204" pitchFamily="34" charset="0"/>
                          <a:ea typeface="Times New Roman" panose="02020603050405020304" pitchFamily="18" charset="0"/>
                          <a:cs typeface="Arial" panose="020B0604020202020204" pitchFamily="34" charset="0"/>
                        </a:rPr>
                        <a:t>, </a:t>
                      </a:r>
                      <a:r>
                        <a:rPr lang="fr-FR" sz="2000" kern="100" dirty="0" err="1">
                          <a:effectLst/>
                          <a:latin typeface="Calibri" panose="020F0502020204030204" pitchFamily="34" charset="0"/>
                          <a:ea typeface="Times New Roman" panose="02020603050405020304" pitchFamily="18" charset="0"/>
                          <a:cs typeface="Arial" panose="020B0604020202020204" pitchFamily="34" charset="0"/>
                        </a:rPr>
                        <a:t>sickness</a:t>
                      </a:r>
                      <a:endParaRPr lang="fr-FR" sz="20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fr-FR" sz="2000" b="1" kern="100" dirty="0">
                          <a:effectLst/>
                          <a:latin typeface="Abadi" panose="020B0604020104020204" pitchFamily="34" charset="0"/>
                          <a:ea typeface="Times New Roman" panose="02020603050405020304" pitchFamily="18" charset="0"/>
                          <a:cs typeface="Arial" panose="020B0604020202020204" pitchFamily="34" charset="0"/>
                        </a:rPr>
                        <a:t>#</a:t>
                      </a:r>
                      <a:endParaRPr lang="fr-FR" sz="2000" b="1"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fr-FR" sz="2000" kern="100" dirty="0" err="1">
                          <a:effectLst/>
                          <a:latin typeface="Calibri" panose="020F0502020204030204" pitchFamily="34" charset="0"/>
                          <a:ea typeface="Times New Roman" panose="02020603050405020304" pitchFamily="18" charset="0"/>
                          <a:cs typeface="Arial" panose="020B0604020202020204" pitchFamily="34" charset="0"/>
                        </a:rPr>
                        <a:t>Disease</a:t>
                      </a:r>
                      <a:r>
                        <a:rPr lang="fr-FR" sz="2000" kern="100" dirty="0">
                          <a:effectLst/>
                          <a:latin typeface="Calibri" panose="020F0502020204030204" pitchFamily="34" charset="0"/>
                          <a:ea typeface="Times New Roman" panose="02020603050405020304" pitchFamily="18" charset="0"/>
                          <a:cs typeface="Arial" panose="020B0604020202020204" pitchFamily="34" charset="0"/>
                        </a:rPr>
                        <a:t>, </a:t>
                      </a:r>
                      <a:r>
                        <a:rPr lang="fr-FR" sz="2000" kern="100" dirty="0" err="1">
                          <a:effectLst/>
                          <a:latin typeface="Calibri" panose="020F0502020204030204" pitchFamily="34" charset="0"/>
                          <a:ea typeface="Times New Roman" panose="02020603050405020304" pitchFamily="18" charset="0"/>
                          <a:cs typeface="Arial" panose="020B0604020202020204" pitchFamily="34" charset="0"/>
                        </a:rPr>
                        <a:t>sickness</a:t>
                      </a:r>
                      <a:r>
                        <a:rPr lang="fr-FR" sz="2000" kern="100" dirty="0">
                          <a:effectLst/>
                          <a:latin typeface="Calibri" panose="020F0502020204030204" pitchFamily="34" charset="0"/>
                          <a:ea typeface="Times New Roman" panose="02020603050405020304" pitchFamily="18" charset="0"/>
                          <a:cs typeface="Arial" panose="020B0604020202020204" pitchFamily="34" charset="0"/>
                        </a:rPr>
                        <a:t>, </a:t>
                      </a:r>
                      <a:r>
                        <a:rPr lang="fr-FR" sz="2000" kern="100" dirty="0" err="1">
                          <a:effectLst/>
                          <a:latin typeface="Calibri" panose="020F0502020204030204" pitchFamily="34" charset="0"/>
                          <a:ea typeface="Times New Roman" panose="02020603050405020304" pitchFamily="18" charset="0"/>
                          <a:cs typeface="Arial" panose="020B0604020202020204" pitchFamily="34" charset="0"/>
                        </a:rPr>
                        <a:t>illness</a:t>
                      </a:r>
                      <a:r>
                        <a:rPr lang="fr-FR" sz="2000" kern="100" dirty="0">
                          <a:effectLst/>
                          <a:latin typeface="Calibri" panose="020F0502020204030204" pitchFamily="34" charset="0"/>
                          <a:ea typeface="Times New Roman" panose="02020603050405020304" pitchFamily="18" charset="0"/>
                          <a:cs typeface="Arial" panose="020B0604020202020204" pitchFamily="34" charset="0"/>
                        </a:rPr>
                        <a:t>, living</a:t>
                      </a:r>
                      <a:r>
                        <a:rPr lang="en-GB" sz="1600" kern="100" dirty="0">
                          <a:effectLst/>
                          <a:latin typeface="Calibri" panose="020F0502020204030204" pitchFamily="34" charset="0"/>
                          <a:ea typeface="Times New Roman" panose="02020603050405020304" pitchFamily="18" charset="0"/>
                          <a:cs typeface="Arial" panose="020B0604020202020204" pitchFamily="34" charset="0"/>
                        </a:rPr>
                        <a:t> </a:t>
                      </a:r>
                      <a:endParaRPr lang="fr-FR" sz="20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544140466"/>
                  </a:ext>
                </a:extLst>
              </a:tr>
              <a:tr h="190878">
                <a:tc rowSpan="5">
                  <a:txBody>
                    <a:bodyPr/>
                    <a:lstStyle/>
                    <a:p>
                      <a:pPr>
                        <a:lnSpc>
                          <a:spcPct val="107000"/>
                        </a:lnSpc>
                        <a:spcAft>
                          <a:spcPts val="800"/>
                        </a:spcAft>
                      </a:pPr>
                      <a:r>
                        <a:rPr lang="fr-FR" sz="2000" b="1" kern="100" dirty="0">
                          <a:effectLst/>
                          <a:latin typeface="Calibri" panose="020F0502020204030204" pitchFamily="34" charset="0"/>
                          <a:ea typeface="Times New Roman" panose="02020603050405020304" pitchFamily="18" charset="0"/>
                          <a:cs typeface="Arial" panose="020B0604020202020204" pitchFamily="34" charset="0"/>
                        </a:rPr>
                        <a:t>Dispositifs</a:t>
                      </a:r>
                      <a:endParaRPr lang="fr-FR" sz="20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3">
                        <a:lumMod val="40000"/>
                        <a:lumOff val="60000"/>
                      </a:schemeClr>
                    </a:solidFill>
                  </a:tcPr>
                </a:tc>
                <a:tc>
                  <a:txBody>
                    <a:bodyPr/>
                    <a:lstStyle/>
                    <a:p>
                      <a:pPr>
                        <a:lnSpc>
                          <a:spcPct val="107000"/>
                        </a:lnSpc>
                        <a:spcAft>
                          <a:spcPts val="800"/>
                        </a:spcAft>
                      </a:pPr>
                      <a:r>
                        <a:rPr lang="fr-FR" sz="2000" kern="100" dirty="0">
                          <a:effectLst/>
                          <a:latin typeface="Calibri" panose="020F0502020204030204" pitchFamily="34" charset="0"/>
                          <a:ea typeface="Times New Roman" panose="02020603050405020304" pitchFamily="18" charset="0"/>
                          <a:cs typeface="Arial" panose="020B0604020202020204" pitchFamily="34" charset="0"/>
                        </a:rPr>
                        <a:t>Dispositifs médicaux et bien-être </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3">
                        <a:lumMod val="40000"/>
                        <a:lumOff val="60000"/>
                      </a:schemeClr>
                    </a:solidFill>
                  </a:tcPr>
                </a:tc>
                <a:tc>
                  <a:txBody>
                    <a:bodyPr/>
                    <a:lstStyle/>
                    <a:p>
                      <a:pPr algn="ctr">
                        <a:lnSpc>
                          <a:spcPct val="107000"/>
                        </a:lnSpc>
                        <a:spcAft>
                          <a:spcPts val="800"/>
                        </a:spcAft>
                      </a:pPr>
                      <a:r>
                        <a:rPr lang="fr-FR" sz="2000" b="1" kern="100" dirty="0">
                          <a:effectLst/>
                          <a:latin typeface="Calibri" panose="020F0502020204030204" pitchFamily="34" charset="0"/>
                          <a:ea typeface="Times New Roman" panose="02020603050405020304" pitchFamily="18" charset="0"/>
                          <a:cs typeface="Arial" panose="020B0604020202020204" pitchFamily="34" charset="0"/>
                        </a:rPr>
                        <a:t>=</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3">
                        <a:lumMod val="40000"/>
                        <a:lumOff val="60000"/>
                      </a:schemeClr>
                    </a:solidFill>
                  </a:tcPr>
                </a:tc>
                <a:tc>
                  <a:txBody>
                    <a:bodyPr/>
                    <a:lstStyle/>
                    <a:p>
                      <a:pPr>
                        <a:lnSpc>
                          <a:spcPct val="107000"/>
                        </a:lnSpc>
                        <a:spcAft>
                          <a:spcPts val="800"/>
                        </a:spcAft>
                      </a:pPr>
                      <a:r>
                        <a:rPr lang="fr-FR" sz="2000" kern="100" dirty="0">
                          <a:effectLst/>
                          <a:latin typeface="Calibri" panose="020F0502020204030204" pitchFamily="34" charset="0"/>
                          <a:ea typeface="Times New Roman" panose="02020603050405020304" pitchFamily="18" charset="0"/>
                          <a:cs typeface="Arial" panose="020B0604020202020204" pitchFamily="34" charset="0"/>
                        </a:rPr>
                        <a:t>Dispositifs médicaux et bien-être</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4060753088"/>
                  </a:ext>
                </a:extLst>
              </a:tr>
              <a:tr h="239014">
                <a:tc vMerge="1">
                  <a:txBody>
                    <a:bodyPr/>
                    <a:lstStyle/>
                    <a:p>
                      <a:endParaRPr lang="fr-FR"/>
                    </a:p>
                  </a:txBody>
                  <a:tcPr/>
                </a:tc>
                <a:tc>
                  <a:txBody>
                    <a:bodyPr/>
                    <a:lstStyle/>
                    <a:p>
                      <a:pPr>
                        <a:lnSpc>
                          <a:spcPct val="107000"/>
                        </a:lnSpc>
                        <a:spcAft>
                          <a:spcPts val="800"/>
                        </a:spcAft>
                      </a:pPr>
                      <a:r>
                        <a:rPr lang="fr-FR" sz="2000" kern="100" dirty="0">
                          <a:effectLst/>
                          <a:latin typeface="Calibri" panose="020F0502020204030204" pitchFamily="34" charset="0"/>
                          <a:ea typeface="Times New Roman" panose="02020603050405020304" pitchFamily="18" charset="0"/>
                          <a:cs typeface="Arial" panose="020B0604020202020204" pitchFamily="34" charset="0"/>
                        </a:rPr>
                        <a:t>Dispositif machine</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3">
                        <a:lumMod val="40000"/>
                        <a:lumOff val="60000"/>
                      </a:schemeClr>
                    </a:solidFill>
                  </a:tcPr>
                </a:tc>
                <a:tc>
                  <a:txBody>
                    <a:bodyPr/>
                    <a:lstStyle/>
                    <a:p>
                      <a:pPr algn="ctr">
                        <a:lnSpc>
                          <a:spcPct val="107000"/>
                        </a:lnSpc>
                        <a:spcAft>
                          <a:spcPts val="800"/>
                        </a:spcAft>
                      </a:pPr>
                      <a:r>
                        <a:rPr lang="fr-FR" sz="2000" b="1" kern="100" dirty="0">
                          <a:effectLst/>
                          <a:latin typeface="Abadi" panose="020B0604020104020204" pitchFamily="34" charset="0"/>
                          <a:ea typeface="Times New Roman" panose="02020603050405020304" pitchFamily="18" charset="0"/>
                          <a:cs typeface="Arial" panose="020B0604020202020204" pitchFamily="34" charset="0"/>
                        </a:rPr>
                        <a:t>!</a:t>
                      </a:r>
                      <a:endParaRPr lang="fr-FR" sz="2000" b="1"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3">
                        <a:lumMod val="40000"/>
                        <a:lumOff val="60000"/>
                      </a:schemeClr>
                    </a:solidFill>
                  </a:tcPr>
                </a:tc>
                <a:tc>
                  <a:txBody>
                    <a:bodyPr/>
                    <a:lstStyle/>
                    <a:p>
                      <a:pPr>
                        <a:lnSpc>
                          <a:spcPct val="107000"/>
                        </a:lnSpc>
                        <a:spcAft>
                          <a:spcPts val="800"/>
                        </a:spcAft>
                      </a:pPr>
                      <a:r>
                        <a:rPr lang="fr-FR" sz="2000" kern="100" dirty="0">
                          <a:effectLst/>
                          <a:latin typeface="Calibri" panose="020F0502020204030204" pitchFamily="34" charset="0"/>
                          <a:ea typeface="Times New Roman" panose="02020603050405020304" pitchFamily="18" charset="0"/>
                          <a:cs typeface="Arial" panose="020B0604020202020204" pitchFamily="34" charset="0"/>
                        </a:rPr>
                        <a:t>Dispositifs hybrides en relation avec le patient </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994855972"/>
                  </a:ext>
                </a:extLst>
              </a:tr>
              <a:tr h="329310">
                <a:tc vMerge="1">
                  <a:txBody>
                    <a:bodyPr/>
                    <a:lstStyle/>
                    <a:p>
                      <a:endParaRPr lang="fr-FR"/>
                    </a:p>
                  </a:txBody>
                  <a:tcPr/>
                </a:tc>
                <a:tc>
                  <a:txBody>
                    <a:bodyPr/>
                    <a:lstStyle/>
                    <a:p>
                      <a:pPr>
                        <a:lnSpc>
                          <a:spcPct val="107000"/>
                        </a:lnSpc>
                        <a:spcAft>
                          <a:spcPts val="800"/>
                        </a:spcAft>
                      </a:pPr>
                      <a:r>
                        <a:rPr lang="fr-FR" sz="2000" kern="100" dirty="0">
                          <a:effectLst/>
                          <a:latin typeface="Calibri" panose="020F0502020204030204" pitchFamily="34" charset="0"/>
                          <a:ea typeface="Times New Roman" panose="02020603050405020304" pitchFamily="18" charset="0"/>
                          <a:cs typeface="Arial" panose="020B0604020202020204" pitchFamily="34" charset="0"/>
                        </a:rPr>
                        <a:t>Dispositifs validés</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3">
                        <a:lumMod val="40000"/>
                        <a:lumOff val="60000"/>
                      </a:schemeClr>
                    </a:solidFill>
                  </a:tcPr>
                </a:tc>
                <a:tc>
                  <a:txBody>
                    <a:bodyPr/>
                    <a:lstStyle/>
                    <a:p>
                      <a:pPr algn="ctr">
                        <a:lnSpc>
                          <a:spcPct val="107000"/>
                        </a:lnSpc>
                        <a:spcAft>
                          <a:spcPts val="800"/>
                        </a:spcAft>
                      </a:pPr>
                      <a:r>
                        <a:rPr lang="fr-FR" sz="2000" b="1" kern="100" dirty="0">
                          <a:effectLst/>
                          <a:latin typeface="Abadi" panose="020B0604020104020204" pitchFamily="34" charset="0"/>
                          <a:ea typeface="Times New Roman" panose="02020603050405020304" pitchFamily="18" charset="0"/>
                          <a:cs typeface="Arial" panose="020B0604020202020204" pitchFamily="34" charset="0"/>
                        </a:rPr>
                        <a:t>!</a:t>
                      </a:r>
                      <a:endParaRPr lang="fr-FR" sz="2000" b="1"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3">
                        <a:lumMod val="40000"/>
                        <a:lumOff val="60000"/>
                      </a:schemeClr>
                    </a:solidFill>
                  </a:tcPr>
                </a:tc>
                <a:tc>
                  <a:txBody>
                    <a:bodyPr/>
                    <a:lstStyle/>
                    <a:p>
                      <a:pPr>
                        <a:lnSpc>
                          <a:spcPct val="107000"/>
                        </a:lnSpc>
                        <a:spcAft>
                          <a:spcPts val="800"/>
                        </a:spcAft>
                      </a:pPr>
                      <a:r>
                        <a:rPr lang="fr-FR" sz="2000" kern="100">
                          <a:effectLst/>
                          <a:latin typeface="Calibri" panose="020F0502020204030204" pitchFamily="34" charset="0"/>
                          <a:ea typeface="Times New Roman" panose="02020603050405020304" pitchFamily="18" charset="0"/>
                          <a:cs typeface="Arial" panose="020B0604020202020204" pitchFamily="34" charset="0"/>
                        </a:rPr>
                        <a:t>Dispositifs socialisés</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744107105"/>
                  </a:ext>
                </a:extLst>
              </a:tr>
              <a:tr h="267849">
                <a:tc vMerge="1">
                  <a:txBody>
                    <a:bodyPr/>
                    <a:lstStyle/>
                    <a:p>
                      <a:endParaRPr lang="fr-FR"/>
                    </a:p>
                  </a:txBody>
                  <a:tcPr/>
                </a:tc>
                <a:tc>
                  <a:txBody>
                    <a:bodyPr/>
                    <a:lstStyle/>
                    <a:p>
                      <a:pPr>
                        <a:lnSpc>
                          <a:spcPct val="107000"/>
                        </a:lnSpc>
                        <a:spcAft>
                          <a:spcPts val="800"/>
                        </a:spcAft>
                      </a:pPr>
                      <a:r>
                        <a:rPr lang="fr-FR" sz="2000" kern="100" dirty="0">
                          <a:effectLst/>
                          <a:latin typeface="Calibri" panose="020F0502020204030204" pitchFamily="34" charset="0"/>
                          <a:ea typeface="Times New Roman" panose="02020603050405020304" pitchFamily="18" charset="0"/>
                          <a:cs typeface="Arial" panose="020B0604020202020204" pitchFamily="34" charset="0"/>
                        </a:rPr>
                        <a:t>Vécus des usagers exploités </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3">
                        <a:lumMod val="40000"/>
                        <a:lumOff val="60000"/>
                      </a:schemeClr>
                    </a:solidFill>
                  </a:tcPr>
                </a:tc>
                <a:tc>
                  <a:txBody>
                    <a:bodyPr/>
                    <a:lstStyle/>
                    <a:p>
                      <a:pPr algn="ctr">
                        <a:lnSpc>
                          <a:spcPct val="107000"/>
                        </a:lnSpc>
                        <a:spcAft>
                          <a:spcPts val="800"/>
                        </a:spcAft>
                      </a:pPr>
                      <a:r>
                        <a:rPr lang="fr-FR" sz="2000" b="1" kern="100" dirty="0">
                          <a:effectLst/>
                          <a:latin typeface="Abadi" panose="020B0604020104020204" pitchFamily="34" charset="0"/>
                          <a:ea typeface="Times New Roman" panose="02020603050405020304" pitchFamily="18" charset="0"/>
                          <a:cs typeface="Arial" panose="020B0604020202020204" pitchFamily="34" charset="0"/>
                        </a:rPr>
                        <a:t>!</a:t>
                      </a:r>
                      <a:endParaRPr lang="fr-FR" sz="2000" b="1"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3">
                        <a:lumMod val="40000"/>
                        <a:lumOff val="60000"/>
                      </a:schemeClr>
                    </a:solidFill>
                  </a:tcPr>
                </a:tc>
                <a:tc>
                  <a:txBody>
                    <a:bodyPr/>
                    <a:lstStyle/>
                    <a:p>
                      <a:pPr>
                        <a:lnSpc>
                          <a:spcPct val="107000"/>
                        </a:lnSpc>
                        <a:spcAft>
                          <a:spcPts val="800"/>
                        </a:spcAft>
                      </a:pPr>
                      <a:r>
                        <a:rPr lang="fr-FR" sz="2000" kern="100" dirty="0">
                          <a:effectLst/>
                          <a:latin typeface="Calibri" panose="020F0502020204030204" pitchFamily="34" charset="0"/>
                          <a:ea typeface="Times New Roman" panose="02020603050405020304" pitchFamily="18" charset="0"/>
                          <a:cs typeface="Arial" panose="020B0604020202020204" pitchFamily="34" charset="0"/>
                        </a:rPr>
                        <a:t>Vécu des usagers considérés</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610380984"/>
                  </a:ext>
                </a:extLst>
              </a:tr>
              <a:tr h="318764">
                <a:tc vMerge="1">
                  <a:txBody>
                    <a:bodyPr/>
                    <a:lstStyle/>
                    <a:p>
                      <a:endParaRPr lang="fr-FR"/>
                    </a:p>
                  </a:txBody>
                  <a:tcPr/>
                </a:tc>
                <a:tc>
                  <a:txBody>
                    <a:bodyPr/>
                    <a:lstStyle/>
                    <a:p>
                      <a:pPr>
                        <a:lnSpc>
                          <a:spcPct val="107000"/>
                        </a:lnSpc>
                        <a:spcAft>
                          <a:spcPts val="800"/>
                        </a:spcAft>
                      </a:pPr>
                      <a:r>
                        <a:rPr lang="fr-FR" sz="2000" kern="100" dirty="0">
                          <a:effectLst/>
                          <a:latin typeface="Calibri" panose="020F0502020204030204" pitchFamily="34" charset="0"/>
                          <a:ea typeface="Times New Roman" panose="02020603050405020304" pitchFamily="18" charset="0"/>
                          <a:cs typeface="Arial" panose="020B0604020202020204" pitchFamily="34" charset="0"/>
                        </a:rPr>
                        <a:t>Solution médicale		</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3">
                        <a:lumMod val="40000"/>
                        <a:lumOff val="60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fr-FR" sz="2000" b="1" kern="100" dirty="0">
                          <a:effectLst/>
                          <a:latin typeface="Abadi" panose="020B0604020104020204" pitchFamily="34" charset="0"/>
                          <a:ea typeface="Times New Roman" panose="02020603050405020304" pitchFamily="18" charset="0"/>
                          <a:cs typeface="Arial" panose="020B0604020202020204" pitchFamily="34" charset="0"/>
                        </a:rPr>
                        <a:t>#</a:t>
                      </a:r>
                      <a:endParaRPr lang="fr-FR" sz="2000" b="1"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3">
                        <a:lumMod val="40000"/>
                        <a:lumOff val="60000"/>
                      </a:schemeClr>
                    </a:solidFill>
                  </a:tcPr>
                </a:tc>
                <a:tc>
                  <a:txBody>
                    <a:bodyPr/>
                    <a:lstStyle/>
                    <a:p>
                      <a:pPr>
                        <a:lnSpc>
                          <a:spcPct val="107000"/>
                        </a:lnSpc>
                        <a:spcAft>
                          <a:spcPts val="800"/>
                        </a:spcAft>
                      </a:pPr>
                      <a:r>
                        <a:rPr lang="fr-FR" sz="2000" kern="100" dirty="0">
                          <a:effectLst/>
                          <a:latin typeface="Calibri" panose="020F0502020204030204" pitchFamily="34" charset="0"/>
                          <a:ea typeface="Times New Roman" panose="02020603050405020304" pitchFamily="18" charset="0"/>
                          <a:cs typeface="Arial" panose="020B0604020202020204" pitchFamily="34" charset="0"/>
                        </a:rPr>
                        <a:t>Solution médicale et sociale</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76429270"/>
                  </a:ext>
                </a:extLst>
              </a:tr>
              <a:tr h="287726">
                <a:tc rowSpan="3">
                  <a:txBody>
                    <a:bodyPr/>
                    <a:lstStyle/>
                    <a:p>
                      <a:pPr>
                        <a:lnSpc>
                          <a:spcPct val="107000"/>
                        </a:lnSpc>
                        <a:spcAft>
                          <a:spcPts val="800"/>
                        </a:spcAft>
                      </a:pPr>
                      <a:r>
                        <a:rPr lang="fr-FR" sz="2000" b="1" kern="100">
                          <a:effectLst/>
                          <a:latin typeface="Calibri" panose="020F0502020204030204" pitchFamily="34" charset="0"/>
                          <a:ea typeface="Times New Roman" panose="02020603050405020304" pitchFamily="18" charset="0"/>
                          <a:cs typeface="Arial" panose="020B0604020202020204" pitchFamily="34" charset="0"/>
                        </a:rPr>
                        <a:t>Ethos</a:t>
                      </a:r>
                      <a:endParaRPr lang="fr-FR" sz="2000" kern="10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fr-FR" sz="2000" kern="100" dirty="0">
                          <a:effectLst/>
                          <a:latin typeface="Calibri" panose="020F0502020204030204" pitchFamily="34" charset="0"/>
                          <a:ea typeface="Times New Roman" panose="02020603050405020304" pitchFamily="18" charset="0"/>
                          <a:cs typeface="Arial" panose="020B0604020202020204" pitchFamily="34" charset="0"/>
                        </a:rPr>
                        <a:t>Culture Biomédicale</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fr-FR" sz="2000" b="1" kern="100" dirty="0">
                          <a:effectLst/>
                          <a:latin typeface="Abadi" panose="020B0604020104020204" pitchFamily="34" charset="0"/>
                          <a:ea typeface="Times New Roman" panose="02020603050405020304" pitchFamily="18" charset="0"/>
                          <a:cs typeface="Arial" panose="020B0604020202020204" pitchFamily="34" charset="0"/>
                        </a:rPr>
                        <a:t>!</a:t>
                      </a:r>
                      <a:endParaRPr lang="fr-FR" sz="2000" b="1"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fr-FR" sz="2000" kern="100" dirty="0">
                          <a:effectLst/>
                          <a:latin typeface="Calibri" panose="020F0502020204030204" pitchFamily="34" charset="0"/>
                          <a:ea typeface="Times New Roman" panose="02020603050405020304" pitchFamily="18" charset="0"/>
                          <a:cs typeface="Arial" panose="020B0604020202020204" pitchFamily="34" charset="0"/>
                        </a:rPr>
                        <a:t>Culture Biomédicale et humaniste </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786464187"/>
                  </a:ext>
                </a:extLst>
              </a:tr>
              <a:tr h="190135">
                <a:tc vMerge="1">
                  <a:txBody>
                    <a:bodyPr/>
                    <a:lstStyle/>
                    <a:p>
                      <a:endParaRPr lang="fr-FR"/>
                    </a:p>
                  </a:txBody>
                  <a:tcPr/>
                </a:tc>
                <a:tc>
                  <a:txBody>
                    <a:bodyPr/>
                    <a:lstStyle/>
                    <a:p>
                      <a:pPr>
                        <a:lnSpc>
                          <a:spcPct val="107000"/>
                        </a:lnSpc>
                        <a:spcAft>
                          <a:spcPts val="800"/>
                        </a:spcAft>
                      </a:pPr>
                      <a:r>
                        <a:rPr lang="fr-FR" sz="2000" kern="100" dirty="0" err="1">
                          <a:effectLst/>
                          <a:latin typeface="Calibri" panose="020F0502020204030204" pitchFamily="34" charset="0"/>
                          <a:ea typeface="Times New Roman" panose="02020603050405020304" pitchFamily="18" charset="0"/>
                          <a:cs typeface="Arial" panose="020B0604020202020204" pitchFamily="34" charset="0"/>
                        </a:rPr>
                        <a:t>Technosolutionnisme</a:t>
                      </a:r>
                      <a:r>
                        <a:rPr lang="fr-FR" sz="2000" kern="100" dirty="0">
                          <a:effectLst/>
                          <a:latin typeface="Calibri" panose="020F0502020204030204" pitchFamily="34" charset="0"/>
                          <a:ea typeface="Times New Roman" panose="02020603050405020304" pitchFamily="18" charset="0"/>
                          <a:cs typeface="Arial" panose="020B0604020202020204" pitchFamily="34" charset="0"/>
                        </a:rPr>
                        <a:t> </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fr-FR" sz="2000" b="1" kern="100" dirty="0">
                          <a:effectLst/>
                          <a:latin typeface="Abadi" panose="020B0604020104020204" pitchFamily="34" charset="0"/>
                          <a:ea typeface="Times New Roman" panose="02020603050405020304" pitchFamily="18" charset="0"/>
                          <a:cs typeface="Arial" panose="020B0604020202020204" pitchFamily="34" charset="0"/>
                        </a:rPr>
                        <a:t>!</a:t>
                      </a:r>
                      <a:endParaRPr lang="fr-FR" sz="2000" b="1"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fr-FR" sz="2000" kern="100" dirty="0" err="1">
                          <a:effectLst/>
                          <a:latin typeface="Calibri" panose="020F0502020204030204" pitchFamily="34" charset="0"/>
                          <a:ea typeface="Times New Roman" panose="02020603050405020304" pitchFamily="18" charset="0"/>
                          <a:cs typeface="Arial" panose="020B0604020202020204" pitchFamily="34" charset="0"/>
                        </a:rPr>
                        <a:t>Technocritique</a:t>
                      </a:r>
                      <a:endParaRPr lang="fr-FR" sz="20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402621712"/>
                  </a:ext>
                </a:extLst>
              </a:tr>
              <a:tr h="334583">
                <a:tc vMerge="1">
                  <a:txBody>
                    <a:bodyPr/>
                    <a:lstStyle/>
                    <a:p>
                      <a:endParaRPr lang="fr-FR"/>
                    </a:p>
                  </a:txBody>
                  <a:tcPr/>
                </a:tc>
                <a:tc>
                  <a:txBody>
                    <a:bodyPr/>
                    <a:lstStyle/>
                    <a:p>
                      <a:pPr>
                        <a:lnSpc>
                          <a:spcPct val="107000"/>
                        </a:lnSpc>
                        <a:spcAft>
                          <a:spcPts val="800"/>
                        </a:spcAft>
                      </a:pPr>
                      <a:r>
                        <a:rPr lang="fr-FR" sz="2000" kern="100">
                          <a:effectLst/>
                          <a:latin typeface="Calibri" panose="020F0502020204030204" pitchFamily="34" charset="0"/>
                          <a:ea typeface="Times New Roman" panose="02020603050405020304" pitchFamily="18" charset="0"/>
                          <a:cs typeface="Arial" panose="020B0604020202020204" pitchFamily="34" charset="0"/>
                        </a:rPr>
                        <a:t>Culture de l’innovation technologique</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fr-FR" sz="2000" b="1" kern="100" dirty="0">
                          <a:effectLst/>
                          <a:latin typeface="Abadi" panose="020B0604020104020204" pitchFamily="34" charset="0"/>
                          <a:ea typeface="Times New Roman" panose="02020603050405020304" pitchFamily="18" charset="0"/>
                          <a:cs typeface="Arial" panose="020B0604020202020204" pitchFamily="34" charset="0"/>
                        </a:rPr>
                        <a:t>!</a:t>
                      </a:r>
                      <a:endParaRPr lang="fr-FR" sz="2000" b="1"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fr-FR" sz="2000" kern="100" dirty="0">
                          <a:effectLst/>
                          <a:latin typeface="Calibri" panose="020F0502020204030204" pitchFamily="34" charset="0"/>
                          <a:ea typeface="Times New Roman" panose="02020603050405020304" pitchFamily="18" charset="0"/>
                          <a:cs typeface="Arial" panose="020B0604020202020204" pitchFamily="34" charset="0"/>
                        </a:rPr>
                        <a:t>Culture de l’innovation sociale</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4106776786"/>
                  </a:ext>
                </a:extLst>
              </a:tr>
              <a:tr h="305647">
                <a:tc rowSpan="2">
                  <a:txBody>
                    <a:bodyPr/>
                    <a:lstStyle/>
                    <a:p>
                      <a:pPr>
                        <a:lnSpc>
                          <a:spcPct val="107000"/>
                        </a:lnSpc>
                        <a:spcAft>
                          <a:spcPts val="800"/>
                        </a:spcAft>
                      </a:pPr>
                      <a:r>
                        <a:rPr lang="fr-FR" sz="2000" b="1" kern="100" dirty="0">
                          <a:effectLst/>
                          <a:latin typeface="Calibri" panose="020F0502020204030204" pitchFamily="34" charset="0"/>
                          <a:ea typeface="Times New Roman" panose="02020603050405020304" pitchFamily="18" charset="0"/>
                          <a:cs typeface="Arial" panose="020B0604020202020204" pitchFamily="34" charset="0"/>
                        </a:rPr>
                        <a:t>Usagers</a:t>
                      </a:r>
                      <a:endParaRPr lang="fr-FR" sz="20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fr-FR" sz="2000" kern="100" dirty="0">
                          <a:effectLst/>
                          <a:latin typeface="Calibri" panose="020F0502020204030204" pitchFamily="34" charset="0"/>
                          <a:ea typeface="Times New Roman" panose="02020603050405020304" pitchFamily="18" charset="0"/>
                          <a:cs typeface="Arial" panose="020B0604020202020204" pitchFamily="34" charset="0"/>
                        </a:rPr>
                        <a:t>Les usagers sont des testeurs des dispositifs</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fr-FR" sz="2000" b="1" kern="100" dirty="0">
                          <a:effectLst/>
                          <a:latin typeface="Abadi" panose="020B0604020104020204" pitchFamily="34" charset="0"/>
                          <a:ea typeface="Times New Roman" panose="02020603050405020304" pitchFamily="18" charset="0"/>
                          <a:cs typeface="Arial" panose="020B0604020202020204" pitchFamily="34" charset="0"/>
                        </a:rPr>
                        <a:t>!</a:t>
                      </a:r>
                      <a:endParaRPr lang="fr-FR" sz="2000" b="1"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fr-FR" sz="2000" kern="100" dirty="0">
                          <a:effectLst/>
                          <a:latin typeface="Calibri" panose="020F0502020204030204" pitchFamily="34" charset="0"/>
                          <a:ea typeface="Times New Roman" panose="02020603050405020304" pitchFamily="18" charset="0"/>
                          <a:cs typeface="Arial" panose="020B0604020202020204" pitchFamily="34" charset="0"/>
                        </a:rPr>
                        <a:t>Les usagers sont des </a:t>
                      </a:r>
                      <a:r>
                        <a:rPr lang="fr-FR" sz="2000" kern="100" dirty="0" err="1">
                          <a:effectLst/>
                          <a:latin typeface="Calibri" panose="020F0502020204030204" pitchFamily="34" charset="0"/>
                          <a:ea typeface="Times New Roman" panose="02020603050405020304" pitchFamily="18" charset="0"/>
                          <a:cs typeface="Arial" panose="020B0604020202020204" pitchFamily="34" charset="0"/>
                        </a:rPr>
                        <a:t>co-créateurs</a:t>
                      </a:r>
                      <a:r>
                        <a:rPr lang="fr-FR" sz="2000" kern="100" dirty="0">
                          <a:effectLst/>
                          <a:latin typeface="Calibri" panose="020F0502020204030204" pitchFamily="34" charset="0"/>
                          <a:ea typeface="Times New Roman" panose="02020603050405020304" pitchFamily="18" charset="0"/>
                          <a:cs typeface="Arial" panose="020B0604020202020204" pitchFamily="34" charset="0"/>
                        </a:rPr>
                        <a:t> des dispositifs</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99248414"/>
                  </a:ext>
                </a:extLst>
              </a:tr>
              <a:tr h="449624">
                <a:tc vMerge="1">
                  <a:txBody>
                    <a:bodyPr/>
                    <a:lstStyle/>
                    <a:p>
                      <a:endParaRPr lang="fr-FR"/>
                    </a:p>
                  </a:txBody>
                  <a:tcPr/>
                </a:tc>
                <a:tc>
                  <a:txBody>
                    <a:bodyPr/>
                    <a:lstStyle/>
                    <a:p>
                      <a:pPr>
                        <a:lnSpc>
                          <a:spcPct val="107000"/>
                        </a:lnSpc>
                        <a:spcAft>
                          <a:spcPts val="800"/>
                        </a:spcAft>
                      </a:pPr>
                      <a:r>
                        <a:rPr lang="fr-FR" sz="2000" kern="100" dirty="0">
                          <a:effectLst/>
                          <a:latin typeface="Calibri" panose="020F0502020204030204" pitchFamily="34" charset="0"/>
                          <a:ea typeface="Times New Roman" panose="02020603050405020304" pitchFamily="18" charset="0"/>
                          <a:cs typeface="Arial" panose="020B0604020202020204" pitchFamily="34" charset="0"/>
                        </a:rPr>
                        <a:t>Les usagers n’ont pas de pouvoir dans la gouvernance de la citadelle</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fr-FR" sz="2000" b="1" kern="100" dirty="0">
                          <a:effectLst/>
                          <a:latin typeface="Calibri" panose="020F0502020204030204" pitchFamily="34" charset="0"/>
                          <a:ea typeface="Times New Roman" panose="02020603050405020304" pitchFamily="18" charset="0"/>
                          <a:cs typeface="Arial" panose="020B0604020202020204" pitchFamily="34" charset="0"/>
                        </a:rPr>
                        <a:t>=</a:t>
                      </a:r>
                    </a:p>
                    <a:p>
                      <a:pPr algn="ctr">
                        <a:lnSpc>
                          <a:spcPct val="107000"/>
                        </a:lnSpc>
                        <a:spcAft>
                          <a:spcPts val="800"/>
                        </a:spcAft>
                      </a:pPr>
                      <a:endParaRPr lang="fr-FR" sz="2000" b="1"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fr-FR" sz="2000" kern="100" dirty="0">
                          <a:effectLst/>
                          <a:latin typeface="Calibri" panose="020F0502020204030204" pitchFamily="34" charset="0"/>
                          <a:ea typeface="Times New Roman" panose="02020603050405020304" pitchFamily="18" charset="0"/>
                          <a:cs typeface="Arial" panose="020B0604020202020204" pitchFamily="34" charset="0"/>
                        </a:rPr>
                        <a:t>Les usagers devraient avoir du pouvoir dans la gouvernance de la citadelle</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50641268"/>
                  </a:ext>
                </a:extLst>
              </a:tr>
              <a:tr h="449624">
                <a:tc>
                  <a:txBody>
                    <a:bodyPr/>
                    <a:lstStyle/>
                    <a:p>
                      <a:pPr>
                        <a:lnSpc>
                          <a:spcPct val="107000"/>
                        </a:lnSpc>
                        <a:spcAft>
                          <a:spcPts val="800"/>
                        </a:spcAft>
                      </a:pPr>
                      <a:endParaRPr lang="fr-FR" sz="20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85000"/>
                      </a:schemeClr>
                    </a:solidFill>
                  </a:tcPr>
                </a:tc>
                <a:tc gridSpan="3">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fr-FR" sz="1600" b="0" kern="100" dirty="0">
                          <a:effectLst/>
                          <a:latin typeface="Abadi" panose="020B0604020104020204" pitchFamily="34" charset="0"/>
                          <a:ea typeface="Times New Roman" panose="02020603050405020304" pitchFamily="18" charset="0"/>
                          <a:cs typeface="Arial" panose="020B0604020202020204" pitchFamily="34" charset="0"/>
                        </a:rPr>
                        <a:t>Légende # Transition entre ,  ! Réforme vers, </a:t>
                      </a:r>
                      <a:r>
                        <a:rPr lang="fr-FR" sz="1600" b="0" kern="100" dirty="0">
                          <a:effectLst/>
                          <a:latin typeface="Calibri" panose="020F0502020204030204" pitchFamily="34" charset="0"/>
                          <a:ea typeface="Times New Roman" panose="02020603050405020304" pitchFamily="18" charset="0"/>
                          <a:cs typeface="Arial" panose="020B0604020202020204" pitchFamily="34" charset="0"/>
                        </a:rPr>
                        <a:t>=  Stabilité de</a:t>
                      </a: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85000"/>
                      </a:schemeClr>
                    </a:solidFill>
                  </a:tcPr>
                </a:tc>
                <a:tc hMerge="1">
                  <a:txBody>
                    <a:bodyPr/>
                    <a:lstStyle/>
                    <a:p>
                      <a:pPr algn="ctr">
                        <a:lnSpc>
                          <a:spcPct val="107000"/>
                        </a:lnSpc>
                        <a:spcAft>
                          <a:spcPts val="800"/>
                        </a:spcAft>
                      </a:pPr>
                      <a:endParaRPr lang="fr-FR" sz="2000" b="1"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85000"/>
                      </a:schemeClr>
                    </a:solidFill>
                  </a:tcPr>
                </a:tc>
                <a:tc hMerge="1">
                  <a:txBody>
                    <a:bodyPr/>
                    <a:lstStyle/>
                    <a:p>
                      <a:pPr>
                        <a:lnSpc>
                          <a:spcPct val="107000"/>
                        </a:lnSpc>
                        <a:spcAft>
                          <a:spcPts val="800"/>
                        </a:spcAft>
                      </a:pPr>
                      <a:endParaRPr lang="fr-FR" sz="2000" kern="100" dirty="0">
                        <a:effectLst/>
                        <a:latin typeface="Calibri" panose="020F0502020204030204" pitchFamily="34" charset="0"/>
                        <a:ea typeface="Times New Roman" panose="02020603050405020304" pitchFamily="18" charset="0"/>
                        <a:cs typeface="Arial" panose="020B0604020202020204" pitchFamily="34" charset="0"/>
                      </a:endParaRPr>
                    </a:p>
                  </a:txBody>
                  <a:tcPr marL="40909" marR="40909"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5122788"/>
                  </a:ext>
                </a:extLst>
              </a:tr>
            </a:tbl>
          </a:graphicData>
        </a:graphic>
      </p:graphicFrame>
      <p:sp>
        <p:nvSpPr>
          <p:cNvPr id="2" name="Espace réservé du pied de page 1">
            <a:extLst>
              <a:ext uri="{FF2B5EF4-FFF2-40B4-BE49-F238E27FC236}">
                <a16:creationId xmlns:a16="http://schemas.microsoft.com/office/drawing/2014/main" id="{08075F1A-205C-B3DE-B749-9AF12BF04A6D}"/>
              </a:ext>
            </a:extLst>
          </p:cNvPr>
          <p:cNvSpPr>
            <a:spLocks noGrp="1"/>
          </p:cNvSpPr>
          <p:nvPr>
            <p:ph type="ftr" sz="quarter" idx="11"/>
          </p:nvPr>
        </p:nvSpPr>
        <p:spPr/>
        <p:txBody>
          <a:bodyPr/>
          <a:lstStyle/>
          <a:p>
            <a:r>
              <a:rPr lang="sv-SE"/>
              <a:t>G. Absil, UR LABOCS, HELMo</a:t>
            </a:r>
            <a:endParaRPr lang="fr-FR"/>
          </a:p>
        </p:txBody>
      </p:sp>
      <p:sp>
        <p:nvSpPr>
          <p:cNvPr id="3" name="Espace réservé du numéro de diapositive 2">
            <a:extLst>
              <a:ext uri="{FF2B5EF4-FFF2-40B4-BE49-F238E27FC236}">
                <a16:creationId xmlns:a16="http://schemas.microsoft.com/office/drawing/2014/main" id="{E4654E97-11A3-07CD-64C2-B3866872B8DF}"/>
              </a:ext>
            </a:extLst>
          </p:cNvPr>
          <p:cNvSpPr>
            <a:spLocks noGrp="1"/>
          </p:cNvSpPr>
          <p:nvPr>
            <p:ph type="sldNum" sz="quarter" idx="12"/>
          </p:nvPr>
        </p:nvSpPr>
        <p:spPr/>
        <p:txBody>
          <a:bodyPr/>
          <a:lstStyle/>
          <a:p>
            <a:fld id="{A2C36B9B-BF36-433C-AFD7-6A551AAC0C75}" type="slidenum">
              <a:rPr lang="fr-FR" smtClean="0"/>
              <a:t>9</a:t>
            </a:fld>
            <a:endParaRPr lang="fr-FR"/>
          </a:p>
        </p:txBody>
      </p:sp>
    </p:spTree>
    <p:extLst>
      <p:ext uri="{BB962C8B-B14F-4D97-AF65-F5344CB8AC3E}">
        <p14:creationId xmlns:p14="http://schemas.microsoft.com/office/powerpoint/2010/main" val="264755462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8F92339A90F54488322CA44C4FE945" ma:contentTypeVersion="5" ma:contentTypeDescription="Crée un document." ma:contentTypeScope="" ma:versionID="d5c03bd355061ee8dd5485d6fe1f604b">
  <xsd:schema xmlns:xsd="http://www.w3.org/2001/XMLSchema" xmlns:xs="http://www.w3.org/2001/XMLSchema" xmlns:p="http://schemas.microsoft.com/office/2006/metadata/properties" xmlns:ns2="440e41ea-6342-49f5-948f-d1b54e7e9bfb" xmlns:ns3="9b8e67e3-a9ac-414e-8b43-d1fc630468df" targetNamespace="http://schemas.microsoft.com/office/2006/metadata/properties" ma:root="true" ma:fieldsID="239511dcef32bbb0758035cce232e636" ns2:_="" ns3:_="">
    <xsd:import namespace="440e41ea-6342-49f5-948f-d1b54e7e9bfb"/>
    <xsd:import namespace="9b8e67e3-a9ac-414e-8b43-d1fc630468d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0e41ea-6342-49f5-948f-d1b54e7e9b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8e67e3-a9ac-414e-8b43-d1fc630468df" elementFormDefault="qualified">
    <xsd:import namespace="http://schemas.microsoft.com/office/2006/documentManagement/types"/>
    <xsd:import namespace="http://schemas.microsoft.com/office/infopath/2007/PartnerControls"/>
    <xsd:element name="SharedWithUsers" ma:index="1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DACC2E-BD1D-470C-BE2D-C3238ACE9E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0e41ea-6342-49f5-948f-d1b54e7e9bfb"/>
    <ds:schemaRef ds:uri="9b8e67e3-a9ac-414e-8b43-d1fc630468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452F13-AC08-4A00-ACFD-4A49A6C32DA7}">
  <ds:schemaRefs>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purl.org/dc/terms/"/>
    <ds:schemaRef ds:uri="9b8e67e3-a9ac-414e-8b43-d1fc630468df"/>
    <ds:schemaRef ds:uri="440e41ea-6342-49f5-948f-d1b54e7e9bfb"/>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9B4676D7-5A7D-4552-A4CE-BC3F9F5CA0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1076</Words>
  <Application>Microsoft Office PowerPoint</Application>
  <PresentationFormat>Grand écran</PresentationFormat>
  <Paragraphs>155</Paragraphs>
  <Slides>12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vt:i4>
      </vt:variant>
    </vt:vector>
  </HeadingPairs>
  <TitlesOfParts>
    <vt:vector size="18" baseType="lpstr">
      <vt:lpstr>Abadi</vt:lpstr>
      <vt:lpstr>Arial</vt:lpstr>
      <vt:lpstr>Calibri</vt:lpstr>
      <vt:lpstr>Calibri Light</vt:lpstr>
      <vt:lpstr>Raleway</vt:lpstr>
      <vt:lpstr>Thème Office</vt:lpstr>
      <vt:lpstr>Domestiquer le rêve technologique, sortir du somnambulisme</vt:lpstr>
      <vt:lpstr>Plan</vt:lpstr>
      <vt:lpstr>Le projet IT4anxiety</vt:lpstr>
      <vt:lpstr>Le projet IT4anxiety</vt:lpstr>
      <vt:lpstr>Méthodologie : Evaluation transversale et recherche doctorale</vt:lpstr>
      <vt:lpstr>Cadre théorique</vt:lpstr>
      <vt:lpstr>Questionnement </vt:lpstr>
      <vt:lpstr>D’une citadelle Zoe-Cyborg à une citadelle Bios-cyborg</vt:lpstr>
      <vt:lpstr>Présentation PowerPoint</vt:lpstr>
      <vt:lpstr>Passer du Zoe au Bios pour sortir du somnambulisme</vt:lpstr>
      <vt:lpstr>Ramener des « cultures » et des « sociétés » ?</vt:lpstr>
      <vt:lpstr>Merci pour votre écoute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Domestiquer le rêve technologique</dc:title>
  <dc:creator>Gaëtan ABSIL</dc:creator>
  <cp:lastModifiedBy>Gaëtan ABSIL</cp:lastModifiedBy>
  <cp:revision>9</cp:revision>
  <dcterms:created xsi:type="dcterms:W3CDTF">2023-11-30T10:17:08Z</dcterms:created>
  <dcterms:modified xsi:type="dcterms:W3CDTF">2024-03-19T12:46:09Z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0x010100CA8F92339A90F54488322CA44C4FE945</vt:lpwstr>
  </property>
</Properties>
</file>